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7"/>
  </p:notesMasterIdLst>
  <p:sldIdLst>
    <p:sldId id="1779" r:id="rId2"/>
    <p:sldId id="616" r:id="rId3"/>
    <p:sldId id="1340" r:id="rId4"/>
    <p:sldId id="1938" r:id="rId5"/>
    <p:sldId id="2015" r:id="rId6"/>
    <p:sldId id="1939" r:id="rId7"/>
    <p:sldId id="2016" r:id="rId8"/>
    <p:sldId id="1940" r:id="rId9"/>
    <p:sldId id="1679" r:id="rId10"/>
    <p:sldId id="1941" r:id="rId11"/>
    <p:sldId id="2030" r:id="rId12"/>
    <p:sldId id="2031" r:id="rId13"/>
    <p:sldId id="1942" r:id="rId14"/>
    <p:sldId id="1943" r:id="rId15"/>
    <p:sldId id="1944" r:id="rId16"/>
    <p:sldId id="1945" r:id="rId17"/>
    <p:sldId id="1946" r:id="rId18"/>
    <p:sldId id="1947" r:id="rId19"/>
    <p:sldId id="1948" r:id="rId20"/>
    <p:sldId id="1949" r:id="rId21"/>
    <p:sldId id="1953" r:id="rId22"/>
    <p:sldId id="1954" r:id="rId23"/>
    <p:sldId id="1955" r:id="rId24"/>
    <p:sldId id="1950" r:id="rId25"/>
    <p:sldId id="2018" r:id="rId26"/>
    <p:sldId id="2017" r:id="rId27"/>
    <p:sldId id="1956" r:id="rId28"/>
    <p:sldId id="2019" r:id="rId29"/>
    <p:sldId id="1957" r:id="rId30"/>
    <p:sldId id="1958" r:id="rId31"/>
    <p:sldId id="1959" r:id="rId32"/>
    <p:sldId id="1951" r:id="rId33"/>
    <p:sldId id="1960" r:id="rId34"/>
    <p:sldId id="1961" r:id="rId35"/>
    <p:sldId id="1962" r:id="rId36"/>
    <p:sldId id="1964" r:id="rId37"/>
    <p:sldId id="1965" r:id="rId38"/>
    <p:sldId id="1968" r:id="rId39"/>
    <p:sldId id="1969" r:id="rId40"/>
    <p:sldId id="1970" r:id="rId41"/>
    <p:sldId id="1966" r:id="rId42"/>
    <p:sldId id="1967" r:id="rId43"/>
    <p:sldId id="1971" r:id="rId44"/>
    <p:sldId id="2029" r:id="rId45"/>
    <p:sldId id="1972" r:id="rId46"/>
    <p:sldId id="2014" r:id="rId47"/>
    <p:sldId id="1973" r:id="rId48"/>
    <p:sldId id="1991" r:id="rId49"/>
    <p:sldId id="1974" r:id="rId50"/>
    <p:sldId id="1975" r:id="rId51"/>
    <p:sldId id="1976" r:id="rId52"/>
    <p:sldId id="1977" r:id="rId53"/>
    <p:sldId id="2020" r:id="rId54"/>
    <p:sldId id="2021" r:id="rId55"/>
    <p:sldId id="1978" r:id="rId56"/>
    <p:sldId id="2022" r:id="rId57"/>
    <p:sldId id="1979" r:id="rId58"/>
    <p:sldId id="1980" r:id="rId59"/>
    <p:sldId id="2023" r:id="rId60"/>
    <p:sldId id="1981" r:id="rId61"/>
    <p:sldId id="1989" r:id="rId62"/>
    <p:sldId id="1982" r:id="rId63"/>
    <p:sldId id="1983" r:id="rId64"/>
    <p:sldId id="1984" r:id="rId65"/>
    <p:sldId id="2024" r:id="rId66"/>
    <p:sldId id="1990" r:id="rId67"/>
    <p:sldId id="2026" r:id="rId68"/>
    <p:sldId id="2025" r:id="rId69"/>
    <p:sldId id="1986" r:id="rId70"/>
    <p:sldId id="1987" r:id="rId71"/>
    <p:sldId id="1988" r:id="rId72"/>
    <p:sldId id="2027" r:id="rId73"/>
    <p:sldId id="1963" r:id="rId74"/>
    <p:sldId id="1992" r:id="rId75"/>
    <p:sldId id="1993" r:id="rId76"/>
    <p:sldId id="1952" r:id="rId77"/>
    <p:sldId id="1994" r:id="rId78"/>
    <p:sldId id="1995" r:id="rId79"/>
    <p:sldId id="1998" r:id="rId80"/>
    <p:sldId id="1999" r:id="rId81"/>
    <p:sldId id="2000" r:id="rId82"/>
    <p:sldId id="2002" r:id="rId83"/>
    <p:sldId id="2001" r:id="rId84"/>
    <p:sldId id="2003" r:id="rId85"/>
    <p:sldId id="2004" r:id="rId86"/>
    <p:sldId id="2005" r:id="rId87"/>
    <p:sldId id="2006" r:id="rId88"/>
    <p:sldId id="2007" r:id="rId89"/>
    <p:sldId id="2009" r:id="rId90"/>
    <p:sldId id="1996" r:id="rId91"/>
    <p:sldId id="2010" r:id="rId92"/>
    <p:sldId id="2012" r:id="rId93"/>
    <p:sldId id="2011" r:id="rId94"/>
    <p:sldId id="2013" r:id="rId95"/>
    <p:sldId id="2028"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8" autoAdjust="0"/>
    <p:restoredTop sz="94660" autoAdjust="0"/>
  </p:normalViewPr>
  <p:slideViewPr>
    <p:cSldViewPr snapToGrid="0">
      <p:cViewPr varScale="1">
        <p:scale>
          <a:sx n="70" d="100"/>
          <a:sy n="70" d="100"/>
        </p:scale>
        <p:origin x="540" y="72"/>
      </p:cViewPr>
      <p:guideLst/>
    </p:cSldViewPr>
  </p:slideViewPr>
  <p:outlineViewPr>
    <p:cViewPr>
      <p:scale>
        <a:sx n="33" d="100"/>
        <a:sy n="33" d="100"/>
      </p:scale>
      <p:origin x="0" y="-996"/>
    </p:cViewPr>
  </p:outlineViewPr>
  <p:notesTextViewPr>
    <p:cViewPr>
      <p:scale>
        <a:sx n="3" d="2"/>
        <a:sy n="3" d="2"/>
      </p:scale>
      <p:origin x="0" y="0"/>
    </p:cViewPr>
  </p:notesTextViewPr>
  <p:sorterViewPr>
    <p:cViewPr>
      <p:scale>
        <a:sx n="100" d="100"/>
        <a:sy n="100" d="100"/>
      </p:scale>
      <p:origin x="0" y="-7968"/>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42213-DDB9-4728-8900-26486C6300F9}"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25F62-A8BD-4EA6-9F51-0048E708EA1A}" type="slidenum">
              <a:rPr lang="en-US" smtClean="0"/>
              <a:t>‹#›</a:t>
            </a:fld>
            <a:endParaRPr lang="en-US"/>
          </a:p>
        </p:txBody>
      </p:sp>
    </p:spTree>
    <p:extLst>
      <p:ext uri="{BB962C8B-B14F-4D97-AF65-F5344CB8AC3E}">
        <p14:creationId xmlns:p14="http://schemas.microsoft.com/office/powerpoint/2010/main" val="77795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125F62-A8BD-4EA6-9F51-0048E708EA1A}" type="slidenum">
              <a:rPr lang="en-US" smtClean="0"/>
              <a:t>1</a:t>
            </a:fld>
            <a:endParaRPr lang="en-US"/>
          </a:p>
        </p:txBody>
      </p:sp>
    </p:spTree>
    <p:extLst>
      <p:ext uri="{BB962C8B-B14F-4D97-AF65-F5344CB8AC3E}">
        <p14:creationId xmlns:p14="http://schemas.microsoft.com/office/powerpoint/2010/main" val="1379272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6/28/2022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078313"/>
          </a:xfrm>
          <a:prstGeom prst="rect">
            <a:avLst/>
          </a:prstGeom>
          <a:noFill/>
        </p:spPr>
        <p:txBody>
          <a:bodyPr wrap="square" rtlCol="0">
            <a:spAutoFit/>
          </a:bodyPr>
          <a:lstStyle/>
          <a:p>
            <a:r>
              <a:rPr lang="en-US" sz="3600" dirty="0" smtClean="0"/>
              <a:t>“MALE AND FEMALE HE CREATED THEM”</a:t>
            </a:r>
          </a:p>
          <a:p>
            <a:endParaRPr lang="en-US" sz="3600" dirty="0"/>
          </a:p>
          <a:p>
            <a:r>
              <a:rPr lang="en-US" sz="3600" dirty="0" smtClean="0"/>
              <a:t>	June 7:  “God’s Design for Men and Women”</a:t>
            </a:r>
          </a:p>
          <a:p>
            <a:r>
              <a:rPr lang="en-US" sz="3600" dirty="0"/>
              <a:t>	</a:t>
            </a:r>
            <a:endParaRPr lang="en-US" sz="3600" dirty="0" smtClean="0"/>
          </a:p>
          <a:p>
            <a:r>
              <a:rPr lang="en-US" sz="3600" dirty="0"/>
              <a:t>	</a:t>
            </a:r>
            <a:r>
              <a:rPr lang="en-US" sz="3600" dirty="0" smtClean="0"/>
              <a:t>June 14: “Male and Female in Marriage”</a:t>
            </a:r>
          </a:p>
          <a:p>
            <a:endParaRPr lang="en-US" sz="3600" dirty="0"/>
          </a:p>
          <a:p>
            <a:r>
              <a:rPr lang="en-US" sz="3600" dirty="0" smtClean="0"/>
              <a:t>	June 28: Male and Female in the Church”</a:t>
            </a:r>
          </a:p>
          <a:p>
            <a:endParaRPr lang="en-US" sz="3600" dirty="0"/>
          </a:p>
          <a:p>
            <a:r>
              <a:rPr lang="en-US" sz="3600" dirty="0" smtClean="0"/>
              <a:t>Past seminars may be accessed at www.hosperspca.org</a:t>
            </a:r>
            <a:endParaRPr lang="en-US" sz="3600" dirty="0"/>
          </a:p>
        </p:txBody>
      </p:sp>
    </p:spTree>
    <p:extLst>
      <p:ext uri="{BB962C8B-B14F-4D97-AF65-F5344CB8AC3E}">
        <p14:creationId xmlns:p14="http://schemas.microsoft.com/office/powerpoint/2010/main" val="351608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REVIEW</a:t>
            </a:r>
            <a:endParaRPr lang="en-US" sz="2400" dirty="0"/>
          </a:p>
          <a:p>
            <a:r>
              <a:rPr lang="en-US" sz="2400" dirty="0"/>
              <a:t> </a:t>
            </a:r>
          </a:p>
          <a:p>
            <a:r>
              <a:rPr lang="en-US" sz="2400" dirty="0"/>
              <a:t>	One unified human race made of the same flesh yet distinguished by this one </a:t>
            </a:r>
            <a:r>
              <a:rPr lang="en-US" sz="2400" dirty="0" smtClean="0"/>
              <a:t>difference, </a:t>
            </a:r>
            <a:r>
              <a:rPr lang="en-US" sz="2400" dirty="0"/>
              <a:t>male and female: this was God’s design. </a:t>
            </a:r>
            <a:endParaRPr lang="en-US" sz="2400" dirty="0" smtClean="0"/>
          </a:p>
          <a:p>
            <a:r>
              <a:rPr lang="en-US" sz="2400" dirty="0"/>
              <a:t>	</a:t>
            </a:r>
            <a:r>
              <a:rPr lang="en-US" sz="2400" dirty="0" smtClean="0"/>
              <a:t>But </a:t>
            </a:r>
            <a:r>
              <a:rPr lang="en-US" sz="2400" dirty="0"/>
              <a:t>this truth is facing a blistering attack in this area in our culture today. </a:t>
            </a:r>
            <a:endParaRPr lang="en-US" sz="2400" dirty="0" smtClean="0"/>
          </a:p>
          <a:p>
            <a:r>
              <a:rPr lang="en-US" sz="2400" dirty="0"/>
              <a:t>	</a:t>
            </a:r>
            <a:r>
              <a:rPr lang="en-US" sz="2400" dirty="0" smtClean="0"/>
              <a:t>Just </a:t>
            </a:r>
            <a:r>
              <a:rPr lang="en-US" sz="2400" dirty="0"/>
              <a:t>last week I stumbled upon a video of the comedian Ricky Gervais reading the first chapter of the Bible before a large crowd. </a:t>
            </a:r>
            <a:endParaRPr lang="en-US" sz="2400" dirty="0" smtClean="0"/>
          </a:p>
        </p:txBody>
      </p:sp>
    </p:spTree>
    <p:extLst>
      <p:ext uri="{BB962C8B-B14F-4D97-AF65-F5344CB8AC3E}">
        <p14:creationId xmlns:p14="http://schemas.microsoft.com/office/powerpoint/2010/main" val="428185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219214" cy="6842760"/>
          </a:xfrm>
          <a:prstGeom prst="rect">
            <a:avLst/>
          </a:prstGeom>
        </p:spPr>
      </p:pic>
    </p:spTree>
    <p:extLst>
      <p:ext uri="{BB962C8B-B14F-4D97-AF65-F5344CB8AC3E}">
        <p14:creationId xmlns:p14="http://schemas.microsoft.com/office/powerpoint/2010/main" val="4070737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REVIEW</a:t>
            </a:r>
            <a:endParaRPr lang="en-US" sz="2400" dirty="0"/>
          </a:p>
          <a:p>
            <a:r>
              <a:rPr lang="en-US" sz="2400" dirty="0"/>
              <a:t> </a:t>
            </a:r>
          </a:p>
          <a:p>
            <a:r>
              <a:rPr lang="en-US" sz="2400" dirty="0"/>
              <a:t>	</a:t>
            </a:r>
            <a:r>
              <a:rPr lang="en-US" sz="2400" dirty="0" smtClean="0"/>
              <a:t>The </a:t>
            </a:r>
            <a:r>
              <a:rPr lang="en-US" sz="2400" dirty="0"/>
              <a:t>teaser line seemed to suggest that Gervais agreed with the Bible. He does not. His routine consisted of his utterly mocking God’s Word to the continual roars of laughter by the audience. </a:t>
            </a:r>
            <a:endParaRPr lang="en-US" sz="2400" dirty="0" smtClean="0"/>
          </a:p>
          <a:p>
            <a:r>
              <a:rPr lang="en-US" sz="2400" dirty="0"/>
              <a:t>	</a:t>
            </a:r>
            <a:r>
              <a:rPr lang="en-US" sz="2400" dirty="0" smtClean="0"/>
              <a:t>I’m </a:t>
            </a:r>
            <a:r>
              <a:rPr lang="en-US" sz="2400" dirty="0"/>
              <a:t>not sure I’ve seen that kind of hatred for God’s story before, his story which exalts humanity to a remarkably high status, precious human lives created in the image of our Maker. </a:t>
            </a:r>
            <a:endParaRPr lang="en-US" sz="2400" dirty="0" smtClean="0"/>
          </a:p>
          <a:p>
            <a:r>
              <a:rPr lang="en-US" sz="2400" dirty="0"/>
              <a:t>	But untethered, unhitched from God’s truth, all previous “givens” are now negotiable.  </a:t>
            </a:r>
          </a:p>
        </p:txBody>
      </p:sp>
    </p:spTree>
    <p:extLst>
      <p:ext uri="{BB962C8B-B14F-4D97-AF65-F5344CB8AC3E}">
        <p14:creationId xmlns:p14="http://schemas.microsoft.com/office/powerpoint/2010/main" val="340153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REVIEW</a:t>
            </a:r>
            <a:endParaRPr lang="en-US" sz="2400" dirty="0"/>
          </a:p>
          <a:p>
            <a:r>
              <a:rPr lang="en-US" sz="2400" dirty="0"/>
              <a:t> </a:t>
            </a:r>
          </a:p>
          <a:p>
            <a:r>
              <a:rPr lang="en-US" sz="2400" dirty="0"/>
              <a:t>	So in our discussions, we noted that when it comes to the matters of gender and sexuality, there is much confusion in the wider culture and in the church as well, creating irreparable damage to marriages, families, and the bodies of children which are being carved up or hormonally altered/poisoned or at the very least sterilized for life in the name of a warped ideology. </a:t>
            </a:r>
            <a:endParaRPr lang="en-US" sz="2400" dirty="0" smtClean="0"/>
          </a:p>
          <a:p>
            <a:r>
              <a:rPr lang="en-US" sz="2400" dirty="0"/>
              <a:t>	</a:t>
            </a:r>
            <a:r>
              <a:rPr lang="en-US" sz="2400" dirty="0" smtClean="0"/>
              <a:t>Soon</a:t>
            </a:r>
            <a:r>
              <a:rPr lang="en-US" sz="2400" dirty="0"/>
              <a:t>, I believe, greater pressure will come to bear on Christians to compromise on these issues. </a:t>
            </a:r>
            <a:endParaRPr lang="en-US" sz="2400" dirty="0" smtClean="0"/>
          </a:p>
          <a:p>
            <a:r>
              <a:rPr lang="en-US" sz="2400" dirty="0"/>
              <a:t>	</a:t>
            </a:r>
            <a:r>
              <a:rPr lang="en-US" sz="2400" dirty="0" smtClean="0"/>
              <a:t>Many </a:t>
            </a:r>
            <a:r>
              <a:rPr lang="en-US" sz="2400" dirty="0"/>
              <a:t>professing Christians, churches, and whole denominations have already conceded and caved in, to their great, perhaps irrecoverable loss.  </a:t>
            </a:r>
          </a:p>
        </p:txBody>
      </p:sp>
    </p:spTree>
    <p:extLst>
      <p:ext uri="{BB962C8B-B14F-4D97-AF65-F5344CB8AC3E}">
        <p14:creationId xmlns:p14="http://schemas.microsoft.com/office/powerpoint/2010/main" val="29042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REVIEW</a:t>
            </a:r>
            <a:endParaRPr lang="en-US" sz="2400" dirty="0"/>
          </a:p>
          <a:p>
            <a:r>
              <a:rPr lang="en-US" sz="2400" dirty="0"/>
              <a:t> </a:t>
            </a:r>
          </a:p>
          <a:p>
            <a:r>
              <a:rPr lang="en-US" sz="2400" dirty="0"/>
              <a:t>	And the only thing that will enable us to remain steadfast in the face of the all-demanding, all- consuming new sexual morality and the newly imagined sexual “rights” is to be crystal clear on what God has said. </a:t>
            </a:r>
            <a:endParaRPr lang="en-US" sz="2400" dirty="0" smtClean="0"/>
          </a:p>
          <a:p>
            <a:r>
              <a:rPr lang="en-US" sz="2400" dirty="0"/>
              <a:t>	</a:t>
            </a:r>
            <a:r>
              <a:rPr lang="en-US" sz="2400" dirty="0" smtClean="0"/>
              <a:t>Then</a:t>
            </a:r>
            <a:r>
              <a:rPr lang="en-US" sz="2400" dirty="0"/>
              <a:t>, as we said, it will clearly be a matter of “</a:t>
            </a:r>
            <a:r>
              <a:rPr lang="en-US" sz="2400" i="1" dirty="0"/>
              <a:t>we must obey God rather than men</a:t>
            </a:r>
            <a:r>
              <a:rPr lang="en-US" sz="2400" dirty="0"/>
              <a:t>,” (Acts 5:29) and on that ground God’s people have never regretted their standing firm. </a:t>
            </a:r>
          </a:p>
          <a:p>
            <a:r>
              <a:rPr lang="en-US" sz="2400" dirty="0"/>
              <a:t>	So we went right back to the beginning, to the first two chapters of Genesis where we find an unspoiled humanity and several “creation ordinances” or institutions which God gave us as a foundational pattern for our existence and life together. </a:t>
            </a:r>
            <a:endParaRPr lang="en-US" sz="2400" dirty="0" smtClean="0"/>
          </a:p>
          <a:p>
            <a:r>
              <a:rPr lang="en-US" sz="2400" dirty="0"/>
              <a:t>	</a:t>
            </a:r>
            <a:r>
              <a:rPr lang="en-US" sz="2400" dirty="0" smtClean="0"/>
              <a:t>I </a:t>
            </a:r>
            <a:r>
              <a:rPr lang="en-US" sz="2400" dirty="0"/>
              <a:t>suggested nine distinct yet interrelated creation ordinances or institutions. </a:t>
            </a:r>
          </a:p>
          <a:p>
            <a:r>
              <a:rPr lang="en-US" sz="2400" dirty="0"/>
              <a:t> </a:t>
            </a:r>
          </a:p>
        </p:txBody>
      </p:sp>
    </p:spTree>
    <p:extLst>
      <p:ext uri="{BB962C8B-B14F-4D97-AF65-F5344CB8AC3E}">
        <p14:creationId xmlns:p14="http://schemas.microsoft.com/office/powerpoint/2010/main" val="331362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REVIEW</a:t>
            </a:r>
            <a:endParaRPr lang="en-US" sz="2400" dirty="0"/>
          </a:p>
          <a:p>
            <a:r>
              <a:rPr lang="en-US" sz="2400" dirty="0"/>
              <a:t> </a:t>
            </a:r>
          </a:p>
          <a:p>
            <a:r>
              <a:rPr lang="en-US" sz="2400" dirty="0"/>
              <a:t>NINE CREATION ORDINANCES FROM GENESIS 1-2</a:t>
            </a:r>
          </a:p>
          <a:p>
            <a:r>
              <a:rPr lang="en-US" sz="2400" dirty="0"/>
              <a:t> </a:t>
            </a:r>
          </a:p>
          <a:p>
            <a:r>
              <a:rPr lang="en-US" sz="2400" dirty="0" smtClean="0"/>
              <a:t>	1</a:t>
            </a:r>
            <a:r>
              <a:rPr lang="en-US" sz="2400" dirty="0"/>
              <a:t>. The Creator-creature distinction</a:t>
            </a:r>
          </a:p>
          <a:p>
            <a:r>
              <a:rPr lang="en-US" sz="2400" dirty="0" smtClean="0"/>
              <a:t>	2</a:t>
            </a:r>
            <a:r>
              <a:rPr lang="en-US" sz="2400" dirty="0"/>
              <a:t>. Human uniqueness or exceptionalism</a:t>
            </a:r>
          </a:p>
          <a:p>
            <a:r>
              <a:rPr lang="en-US" sz="2400" dirty="0" smtClean="0"/>
              <a:t>	3</a:t>
            </a:r>
            <a:r>
              <a:rPr lang="en-US" sz="2400" dirty="0"/>
              <a:t>. The sanctity of human life</a:t>
            </a:r>
          </a:p>
          <a:p>
            <a:r>
              <a:rPr lang="en-US" sz="2400" dirty="0" smtClean="0"/>
              <a:t>	4</a:t>
            </a:r>
            <a:r>
              <a:rPr lang="en-US" sz="2400" dirty="0"/>
              <a:t>. Gender: male and female</a:t>
            </a:r>
          </a:p>
          <a:p>
            <a:r>
              <a:rPr lang="en-US" sz="2400" dirty="0" smtClean="0"/>
              <a:t>	5</a:t>
            </a:r>
            <a:r>
              <a:rPr lang="en-US" sz="2400" dirty="0"/>
              <a:t>. Marriage: one man, one woman</a:t>
            </a:r>
          </a:p>
          <a:p>
            <a:r>
              <a:rPr lang="en-US" sz="2400" dirty="0" smtClean="0"/>
              <a:t>	6</a:t>
            </a:r>
            <a:r>
              <a:rPr lang="en-US" sz="2400" dirty="0"/>
              <a:t>. The blessing of work</a:t>
            </a:r>
          </a:p>
          <a:p>
            <a:r>
              <a:rPr lang="en-US" sz="2400" dirty="0" smtClean="0"/>
              <a:t>	7</a:t>
            </a:r>
            <a:r>
              <a:rPr lang="en-US" sz="2400" dirty="0"/>
              <a:t>. Ownership of private property</a:t>
            </a:r>
          </a:p>
          <a:p>
            <a:r>
              <a:rPr lang="en-US" sz="2400" dirty="0" smtClean="0"/>
              <a:t>	8</a:t>
            </a:r>
            <a:r>
              <a:rPr lang="en-US" sz="2400" dirty="0"/>
              <a:t>. God’s Law</a:t>
            </a:r>
          </a:p>
          <a:p>
            <a:r>
              <a:rPr lang="en-US" sz="2400" dirty="0" smtClean="0"/>
              <a:t>	9</a:t>
            </a:r>
            <a:r>
              <a:rPr lang="en-US" sz="2400" dirty="0"/>
              <a:t>. Sabbath: six days labor, one day rest</a:t>
            </a:r>
          </a:p>
          <a:p>
            <a:r>
              <a:rPr lang="en-US" sz="2400" dirty="0"/>
              <a:t> </a:t>
            </a:r>
          </a:p>
        </p:txBody>
      </p:sp>
    </p:spTree>
    <p:extLst>
      <p:ext uri="{BB962C8B-B14F-4D97-AF65-F5344CB8AC3E}">
        <p14:creationId xmlns:p14="http://schemas.microsoft.com/office/powerpoint/2010/main" val="181482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REVIEW</a:t>
            </a:r>
            <a:endParaRPr lang="en-US" sz="2400" dirty="0"/>
          </a:p>
          <a:p>
            <a:r>
              <a:rPr lang="en-US" sz="2400" dirty="0"/>
              <a:t> </a:t>
            </a:r>
          </a:p>
          <a:p>
            <a:r>
              <a:rPr lang="en-US" sz="2400" dirty="0"/>
              <a:t>	And I suggested that all nine were under severe attack from the culture at large. </a:t>
            </a:r>
          </a:p>
          <a:p>
            <a:r>
              <a:rPr lang="en-US" sz="2400" dirty="0"/>
              <a:t>	And I asked why this was so?</a:t>
            </a:r>
          </a:p>
          <a:p>
            <a:endParaRPr lang="en-US" sz="2400" dirty="0" smtClean="0"/>
          </a:p>
          <a:p>
            <a:r>
              <a:rPr lang="en-US" sz="2400" dirty="0"/>
              <a:t>	1. The primary reason is the rejection of God’s authority, God’s right to define us and to demand of us. So all of God’s ordinances must be rejected (like comedians openly mocking the Word of God). </a:t>
            </a:r>
            <a:endParaRPr lang="en-US" sz="2400" dirty="0" smtClean="0"/>
          </a:p>
          <a:p>
            <a:r>
              <a:rPr lang="en-US" sz="2400" dirty="0"/>
              <a:t>	</a:t>
            </a:r>
            <a:r>
              <a:rPr lang="en-US" sz="2400" dirty="0" smtClean="0"/>
              <a:t>We </a:t>
            </a:r>
            <a:r>
              <a:rPr lang="en-US" sz="2400" dirty="0"/>
              <a:t>want to be our own authority in all things. God’s divine claim over us has been hated from Genesis 3 onward. </a:t>
            </a:r>
            <a:endParaRPr lang="en-US" sz="2400" dirty="0" smtClean="0"/>
          </a:p>
          <a:p>
            <a:r>
              <a:rPr lang="en-US" sz="2400" dirty="0"/>
              <a:t>	</a:t>
            </a:r>
            <a:r>
              <a:rPr lang="en-US" sz="2400" dirty="0" smtClean="0"/>
              <a:t>We </a:t>
            </a:r>
            <a:r>
              <a:rPr lang="en-US" sz="2400" dirty="0"/>
              <a:t>are witnessing this on full display every day.</a:t>
            </a:r>
          </a:p>
          <a:p>
            <a:r>
              <a:rPr lang="en-US" sz="2400" dirty="0"/>
              <a:t> </a:t>
            </a:r>
          </a:p>
        </p:txBody>
      </p:sp>
    </p:spTree>
    <p:extLst>
      <p:ext uri="{BB962C8B-B14F-4D97-AF65-F5344CB8AC3E}">
        <p14:creationId xmlns:p14="http://schemas.microsoft.com/office/powerpoint/2010/main" val="194541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REVIEW</a:t>
            </a:r>
            <a:endParaRPr lang="en-US" sz="2400" dirty="0"/>
          </a:p>
          <a:p>
            <a:r>
              <a:rPr lang="en-US" sz="2400" dirty="0"/>
              <a:t> </a:t>
            </a:r>
          </a:p>
          <a:p>
            <a:r>
              <a:rPr lang="en-US" sz="2400" dirty="0"/>
              <a:t>	2. But there is also a perfectly natural reason why all nine of these creation ordinance are under assault. </a:t>
            </a:r>
            <a:endParaRPr lang="en-US" sz="2400" dirty="0" smtClean="0"/>
          </a:p>
          <a:p>
            <a:r>
              <a:rPr lang="en-US" sz="2400" dirty="0"/>
              <a:t>	</a:t>
            </a:r>
            <a:r>
              <a:rPr lang="en-US" sz="2400" dirty="0" smtClean="0"/>
              <a:t>God </a:t>
            </a:r>
            <a:r>
              <a:rPr lang="en-US" sz="2400" dirty="0"/>
              <a:t>has created a world consistent with his own wisdom and character. </a:t>
            </a:r>
            <a:endParaRPr lang="en-US" sz="2400" dirty="0" smtClean="0"/>
          </a:p>
          <a:p>
            <a:r>
              <a:rPr lang="en-US" sz="2400" dirty="0"/>
              <a:t>	</a:t>
            </a:r>
            <a:r>
              <a:rPr lang="en-US" sz="2400" dirty="0" smtClean="0"/>
              <a:t>It </a:t>
            </a:r>
            <a:r>
              <a:rPr lang="en-US" sz="2400" dirty="0"/>
              <a:t>is a </a:t>
            </a:r>
            <a:r>
              <a:rPr lang="en-US" sz="2400" i="1" dirty="0"/>
              <a:t>system</a:t>
            </a:r>
            <a:r>
              <a:rPr lang="en-US" sz="2400" dirty="0"/>
              <a:t>, a finely tuned and interdependent system. So if you deny one part eventually other parts, ultimately the whole thing, is affected, distorted, pulled out of shape. </a:t>
            </a:r>
          </a:p>
          <a:p>
            <a:r>
              <a:rPr lang="en-US" sz="2400" dirty="0"/>
              <a:t>	If you don’t work, you must somehow overthrow the right to personal property so you can confiscate for yourself the personal property of others: a.k.a., Critical Economic Theory/Marxism. 	</a:t>
            </a:r>
          </a:p>
          <a:p>
            <a:r>
              <a:rPr lang="en-US" sz="2400" dirty="0"/>
              <a:t> </a:t>
            </a:r>
          </a:p>
        </p:txBody>
      </p:sp>
    </p:spTree>
    <p:extLst>
      <p:ext uri="{BB962C8B-B14F-4D97-AF65-F5344CB8AC3E}">
        <p14:creationId xmlns:p14="http://schemas.microsoft.com/office/powerpoint/2010/main" val="5315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REVIEW</a:t>
            </a:r>
            <a:endParaRPr lang="en-US" sz="2400" dirty="0"/>
          </a:p>
          <a:p>
            <a:r>
              <a:rPr lang="en-US" sz="2400" dirty="0"/>
              <a:t> </a:t>
            </a:r>
          </a:p>
          <a:p>
            <a:r>
              <a:rPr lang="en-US" sz="2400" dirty="0"/>
              <a:t>	Tinker with male and female, and immediately God's design for marriage must be redefined, a.k.a., the oxymoron of “gay-marriage” or polyamory (more than two in a marriage). </a:t>
            </a:r>
          </a:p>
          <a:p>
            <a:r>
              <a:rPr lang="en-US" sz="2400" dirty="0"/>
              <a:t>	Deny the Creator-creature distinction (so you can be your own god) and, oops, you necessarily lose human exceptionalism and the sanctity of human life. </a:t>
            </a:r>
            <a:endParaRPr lang="en-US" sz="2400" dirty="0" smtClean="0"/>
          </a:p>
          <a:p>
            <a:r>
              <a:rPr lang="en-US" sz="2400" dirty="0"/>
              <a:t>	</a:t>
            </a:r>
            <a:r>
              <a:rPr lang="en-US" sz="2400" dirty="0" smtClean="0"/>
              <a:t>We </a:t>
            </a:r>
            <a:r>
              <a:rPr lang="en-US" sz="2400" dirty="0"/>
              <a:t>have sown the wind and we are reaping the whirlwind. </a:t>
            </a:r>
          </a:p>
          <a:p>
            <a:r>
              <a:rPr lang="en-US" sz="2400" dirty="0"/>
              <a:t>	But this perfect plan, this divinely-appointed ideal is always to be our aim, and we must never in this life resign ourselves to anything less. </a:t>
            </a:r>
          </a:p>
          <a:p>
            <a:r>
              <a:rPr lang="en-US" sz="2400" dirty="0"/>
              <a:t> </a:t>
            </a:r>
          </a:p>
        </p:txBody>
      </p:sp>
    </p:spTree>
    <p:extLst>
      <p:ext uri="{BB962C8B-B14F-4D97-AF65-F5344CB8AC3E}">
        <p14:creationId xmlns:p14="http://schemas.microsoft.com/office/powerpoint/2010/main" val="112622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REVIEW</a:t>
            </a:r>
            <a:endParaRPr lang="en-US" sz="2400" dirty="0"/>
          </a:p>
          <a:p>
            <a:r>
              <a:rPr lang="en-US" sz="2400" dirty="0"/>
              <a:t> </a:t>
            </a:r>
          </a:p>
          <a:p>
            <a:r>
              <a:rPr lang="en-US" sz="2400" dirty="0"/>
              <a:t>	Last time we considered God’s design of making us male and female in marriage, and the special “one flesh” or “one organism” union between a man and wife. And I neglected to mention two important matters. </a:t>
            </a:r>
          </a:p>
          <a:p>
            <a:r>
              <a:rPr lang="en-US" sz="2400" dirty="0"/>
              <a:t>	First, this organic union between a husband and wife is not simply figurative, but according to the Bible, it truly creates a new entity, a new union or being. </a:t>
            </a:r>
            <a:endParaRPr lang="en-US" sz="2400" dirty="0" smtClean="0"/>
          </a:p>
          <a:p>
            <a:r>
              <a:rPr lang="en-US" sz="2400" dirty="0"/>
              <a:t>	</a:t>
            </a:r>
            <a:r>
              <a:rPr lang="en-US" sz="2400" dirty="0" smtClean="0"/>
              <a:t>And </a:t>
            </a:r>
            <a:r>
              <a:rPr lang="en-US" sz="2400" dirty="0"/>
              <a:t>that’s what makes the dissolution of that union, through death, divorce, or adultery so catastrophic. </a:t>
            </a:r>
            <a:endParaRPr lang="en-US" sz="2400" dirty="0" smtClean="0"/>
          </a:p>
          <a:p>
            <a:r>
              <a:rPr lang="en-US" sz="2400" dirty="0"/>
              <a:t>	</a:t>
            </a:r>
            <a:r>
              <a:rPr lang="en-US" sz="2400" dirty="0" smtClean="0"/>
              <a:t>When </a:t>
            </a:r>
            <a:r>
              <a:rPr lang="en-US" sz="2400" dirty="0"/>
              <a:t>a marriage is dissolved, something real truly dies. There is a true death. </a:t>
            </a:r>
            <a:endParaRPr lang="en-US" sz="2400" dirty="0" smtClean="0"/>
          </a:p>
          <a:p>
            <a:r>
              <a:rPr lang="en-US" sz="2400" dirty="0"/>
              <a:t>	</a:t>
            </a:r>
            <a:r>
              <a:rPr lang="en-US" sz="2400" dirty="0" smtClean="0"/>
              <a:t>And </a:t>
            </a:r>
            <a:r>
              <a:rPr lang="en-US" sz="2400" dirty="0"/>
              <a:t>we should be very mindful and compassionate to the survivor when something like that takes place. </a:t>
            </a:r>
          </a:p>
          <a:p>
            <a:r>
              <a:rPr lang="en-US" sz="2400" dirty="0"/>
              <a:t> </a:t>
            </a:r>
          </a:p>
        </p:txBody>
      </p:sp>
    </p:spTree>
    <p:extLst>
      <p:ext uri="{BB962C8B-B14F-4D97-AF65-F5344CB8AC3E}">
        <p14:creationId xmlns:p14="http://schemas.microsoft.com/office/powerpoint/2010/main" val="36781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“Male and Female</a:t>
            </a:r>
            <a:br>
              <a:rPr lang="en-US" dirty="0"/>
            </a:br>
            <a:r>
              <a:rPr lang="en-US" dirty="0"/>
              <a:t>He Created Them”</a:t>
            </a:r>
          </a:p>
        </p:txBody>
      </p:sp>
      <p:sp>
        <p:nvSpPr>
          <p:cNvPr id="3" name="Subtitle 2"/>
          <p:cNvSpPr>
            <a:spLocks noGrp="1"/>
          </p:cNvSpPr>
          <p:nvPr>
            <p:ph type="subTitle" idx="1"/>
          </p:nvPr>
        </p:nvSpPr>
        <p:spPr>
          <a:xfrm>
            <a:off x="890338" y="4385732"/>
            <a:ext cx="10269788" cy="1809006"/>
          </a:xfrm>
        </p:spPr>
        <p:txBody>
          <a:bodyPr>
            <a:normAutofit fontScale="92500"/>
          </a:bodyPr>
          <a:lstStyle/>
          <a:p>
            <a:r>
              <a:rPr lang="en-US" sz="2800" dirty="0" smtClean="0"/>
              <a:t>2022 Summer Seminars</a:t>
            </a:r>
          </a:p>
          <a:p>
            <a:r>
              <a:rPr lang="en-US" sz="2800" dirty="0" smtClean="0"/>
              <a:t>Hospers </a:t>
            </a:r>
            <a:r>
              <a:rPr lang="en-US" sz="2800" dirty="0" err="1" smtClean="0"/>
              <a:t>Pca</a:t>
            </a:r>
            <a:r>
              <a:rPr lang="en-US" sz="2800" dirty="0" smtClean="0"/>
              <a:t> church</a:t>
            </a:r>
          </a:p>
          <a:p>
            <a:r>
              <a:rPr lang="en-US" sz="2800" dirty="0" smtClean="0"/>
              <a:t>Seminar #3: “</a:t>
            </a:r>
            <a:r>
              <a:rPr lang="en-US" sz="2800" i="1" dirty="0" smtClean="0"/>
              <a:t>Male and Female in the church</a:t>
            </a:r>
            <a:r>
              <a:rPr lang="en-US" sz="2800" dirty="0" smtClean="0"/>
              <a:t>” (1 Tim. 2:8-15, etc.) </a:t>
            </a:r>
          </a:p>
        </p:txBody>
      </p:sp>
    </p:spTree>
    <p:extLst>
      <p:ext uri="{BB962C8B-B14F-4D97-AF65-F5344CB8AC3E}">
        <p14:creationId xmlns:p14="http://schemas.microsoft.com/office/powerpoint/2010/main" val="300794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REVIEW</a:t>
            </a:r>
            <a:endParaRPr lang="en-US" sz="2400" dirty="0"/>
          </a:p>
          <a:p>
            <a:r>
              <a:rPr lang="en-US" sz="2400" dirty="0"/>
              <a:t> </a:t>
            </a:r>
          </a:p>
          <a:p>
            <a:r>
              <a:rPr lang="en-US" sz="2400" dirty="0"/>
              <a:t>	But secondly, the promiscuous person may think it’s only about seeking pleasure or “conquests” but the serial unions that take place are also real. </a:t>
            </a:r>
            <a:endParaRPr lang="en-US" sz="2400" dirty="0" smtClean="0"/>
          </a:p>
          <a:p>
            <a:r>
              <a:rPr lang="en-US" sz="2400" dirty="0"/>
              <a:t>	</a:t>
            </a:r>
            <a:r>
              <a:rPr lang="en-US" sz="2400" dirty="0" smtClean="0"/>
              <a:t>A </a:t>
            </a:r>
            <a:r>
              <a:rPr lang="en-US" sz="2400" dirty="0"/>
              <a:t>union is contracted and then broken by the liaison with the next partner, over and over again, and that must necessarily diminish the person him or herself creating deep wounds to the soul. </a:t>
            </a:r>
          </a:p>
        </p:txBody>
      </p:sp>
    </p:spTree>
    <p:extLst>
      <p:ext uri="{BB962C8B-B14F-4D97-AF65-F5344CB8AC3E}">
        <p14:creationId xmlns:p14="http://schemas.microsoft.com/office/powerpoint/2010/main" val="309978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WHY WOMEN IN CHURCH OFFICE?</a:t>
            </a:r>
            <a:endParaRPr lang="en-US" sz="2400" dirty="0"/>
          </a:p>
          <a:p>
            <a:r>
              <a:rPr lang="en-US" sz="2400" dirty="0"/>
              <a:t> </a:t>
            </a:r>
          </a:p>
          <a:p>
            <a:r>
              <a:rPr lang="en-US" sz="2400" dirty="0"/>
              <a:t>	But now back to our main question. </a:t>
            </a:r>
          </a:p>
          <a:p>
            <a:r>
              <a:rPr lang="en-US" sz="2400" dirty="0"/>
              <a:t>	If we can stipulate that the overwhelming majority report of the church in its history has been “only qualified men may serve the church in offices of authority,” then what has brought about the change? </a:t>
            </a:r>
            <a:endParaRPr lang="en-US" sz="2400" dirty="0" smtClean="0"/>
          </a:p>
          <a:p>
            <a:r>
              <a:rPr lang="en-US" sz="2400" dirty="0"/>
              <a:t>	</a:t>
            </a:r>
            <a:r>
              <a:rPr lang="en-US" sz="2400" dirty="0" smtClean="0"/>
              <a:t>What </a:t>
            </a:r>
            <a:r>
              <a:rPr lang="en-US" sz="2400" dirty="0"/>
              <a:t>has caused, probably the majority of churches in our area (I haven’t done a survey) to reject the long standing (&gt;96% of her history!) practice of the church in favor of placing women in office? </a:t>
            </a:r>
          </a:p>
        </p:txBody>
      </p:sp>
    </p:spTree>
    <p:extLst>
      <p:ext uri="{BB962C8B-B14F-4D97-AF65-F5344CB8AC3E}">
        <p14:creationId xmlns:p14="http://schemas.microsoft.com/office/powerpoint/2010/main" val="4415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WHY WOMEN IN CHURCH OFFICE?</a:t>
            </a:r>
            <a:endParaRPr lang="en-US" sz="2400" dirty="0"/>
          </a:p>
          <a:p>
            <a:r>
              <a:rPr lang="en-US" sz="2400" dirty="0"/>
              <a:t> </a:t>
            </a:r>
          </a:p>
          <a:p>
            <a:r>
              <a:rPr lang="en-US" sz="2400" dirty="0"/>
              <a:t>	In recent decades, has there been the discovery of any new books of the Bible? </a:t>
            </a:r>
            <a:endParaRPr lang="en-US" sz="2400" dirty="0" smtClean="0"/>
          </a:p>
          <a:p>
            <a:r>
              <a:rPr lang="en-US" sz="2400" dirty="0"/>
              <a:t>	</a:t>
            </a:r>
            <a:r>
              <a:rPr lang="en-US" sz="2400" dirty="0" smtClean="0"/>
              <a:t>(</a:t>
            </a:r>
            <a:r>
              <a:rPr lang="en-US" sz="2400" dirty="0"/>
              <a:t>no)</a:t>
            </a:r>
          </a:p>
          <a:p>
            <a:endParaRPr lang="en-US" sz="2400" dirty="0" smtClean="0"/>
          </a:p>
          <a:p>
            <a:r>
              <a:rPr lang="en-US" sz="2400" dirty="0"/>
              <a:t>	Have the scholars unearthed any additional writings from antiquity that allege that the biblical writers were misunderstood or were simply wrong? </a:t>
            </a:r>
            <a:endParaRPr lang="en-US" sz="2400" dirty="0" smtClean="0"/>
          </a:p>
          <a:p>
            <a:r>
              <a:rPr lang="en-US" sz="2400" dirty="0"/>
              <a:t>	</a:t>
            </a:r>
            <a:r>
              <a:rPr lang="en-US" sz="2400" dirty="0" smtClean="0"/>
              <a:t>(</a:t>
            </a:r>
            <a:r>
              <a:rPr lang="en-US" sz="2400" dirty="0"/>
              <a:t>no) </a:t>
            </a:r>
          </a:p>
          <a:p>
            <a:endParaRPr lang="en-US" sz="2400" dirty="0" smtClean="0"/>
          </a:p>
          <a:p>
            <a:r>
              <a:rPr lang="en-US" sz="2400" dirty="0"/>
              <a:t>	Have we found that the words of the Bible in the original language do not in fact mean what we have always understood them to mean, words like “man,” “woman,” “elder,” “authority,” or “permit,” for example? </a:t>
            </a:r>
            <a:endParaRPr lang="en-US" sz="2400" dirty="0" smtClean="0"/>
          </a:p>
          <a:p>
            <a:r>
              <a:rPr lang="en-US" sz="2400" dirty="0"/>
              <a:t>	</a:t>
            </a:r>
            <a:r>
              <a:rPr lang="en-US" sz="2400" dirty="0" smtClean="0"/>
              <a:t>(</a:t>
            </a:r>
            <a:r>
              <a:rPr lang="en-US" sz="2400" dirty="0"/>
              <a:t>no) </a:t>
            </a:r>
          </a:p>
        </p:txBody>
      </p:sp>
    </p:spTree>
    <p:extLst>
      <p:ext uri="{BB962C8B-B14F-4D97-AF65-F5344CB8AC3E}">
        <p14:creationId xmlns:p14="http://schemas.microsoft.com/office/powerpoint/2010/main" val="145505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WHY WOMEN IN CHURCH OFFICE?</a:t>
            </a:r>
            <a:endParaRPr lang="en-US" sz="2400" dirty="0"/>
          </a:p>
          <a:p>
            <a:r>
              <a:rPr lang="en-US" sz="2400" dirty="0"/>
              <a:t> </a:t>
            </a:r>
          </a:p>
          <a:p>
            <a:r>
              <a:rPr lang="en-US" sz="2400" dirty="0"/>
              <a:t>	</a:t>
            </a:r>
            <a:r>
              <a:rPr lang="en-US" sz="2400" dirty="0" smtClean="0"/>
              <a:t>So </a:t>
            </a:r>
            <a:r>
              <a:rPr lang="en-US" sz="2400" dirty="0"/>
              <a:t>without any new insight from Scripture or regarding Scripture, why the departure from the historic position of the church? </a:t>
            </a:r>
            <a:endParaRPr lang="en-US" sz="2400" dirty="0" smtClean="0"/>
          </a:p>
          <a:p>
            <a:r>
              <a:rPr lang="en-US" sz="2400" dirty="0"/>
              <a:t>	</a:t>
            </a:r>
            <a:r>
              <a:rPr lang="en-US" sz="2400" dirty="0" smtClean="0"/>
              <a:t>Why </a:t>
            </a:r>
            <a:r>
              <a:rPr lang="en-US" sz="2400" dirty="0"/>
              <a:t>the accusations of wicked wrongdoing on the part of all past leaders of the church? </a:t>
            </a:r>
            <a:endParaRPr lang="en-US" sz="2400" dirty="0" smtClean="0"/>
          </a:p>
          <a:p>
            <a:r>
              <a:rPr lang="en-US" sz="2400" dirty="0"/>
              <a:t>	</a:t>
            </a:r>
            <a:r>
              <a:rPr lang="en-US" sz="2400" dirty="0" smtClean="0"/>
              <a:t>What </a:t>
            </a:r>
            <a:r>
              <a:rPr lang="en-US" sz="2400" dirty="0"/>
              <a:t>is the rationale for the change? </a:t>
            </a:r>
          </a:p>
        </p:txBody>
      </p:sp>
    </p:spTree>
    <p:extLst>
      <p:ext uri="{BB962C8B-B14F-4D97-AF65-F5344CB8AC3E}">
        <p14:creationId xmlns:p14="http://schemas.microsoft.com/office/powerpoint/2010/main" val="106862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TERMINOLOGY</a:t>
            </a:r>
            <a:endParaRPr lang="en-US" sz="2400" dirty="0"/>
          </a:p>
          <a:p>
            <a:r>
              <a:rPr lang="en-US" sz="2400" dirty="0"/>
              <a:t> </a:t>
            </a:r>
          </a:p>
          <a:p>
            <a:r>
              <a:rPr lang="en-US" sz="2400" dirty="0"/>
              <a:t>	There are two key terms in this discussion that we need to understand. These terms describe the relative positions of the “pro-women in church office” and the “men only in church office” views.</a:t>
            </a:r>
          </a:p>
          <a:p>
            <a:endParaRPr lang="en-US" sz="2400" dirty="0" smtClean="0"/>
          </a:p>
          <a:p>
            <a:r>
              <a:rPr lang="en-US" sz="2400" dirty="0"/>
              <a:t>	The first term is “egalitarian.” It comes from the word “equal,” but it’s not “</a:t>
            </a:r>
            <a:r>
              <a:rPr lang="en-US" sz="2400" dirty="0" err="1"/>
              <a:t>equalitarion</a:t>
            </a:r>
            <a:r>
              <a:rPr lang="en-US" sz="2400" dirty="0"/>
              <a:t>.” It stems from the French, who apparently don’t know how to spell “equal.” </a:t>
            </a:r>
            <a:endParaRPr lang="en-US" sz="2400" dirty="0" smtClean="0"/>
          </a:p>
          <a:p>
            <a:r>
              <a:rPr lang="en-US" sz="2400" dirty="0"/>
              <a:t> </a:t>
            </a:r>
          </a:p>
        </p:txBody>
      </p:sp>
    </p:spTree>
    <p:extLst>
      <p:ext uri="{BB962C8B-B14F-4D97-AF65-F5344CB8AC3E}">
        <p14:creationId xmlns:p14="http://schemas.microsoft.com/office/powerpoint/2010/main" val="267318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39737" y="355780"/>
            <a:ext cx="4039738" cy="6037652"/>
          </a:xfrm>
          <a:prstGeom prst="rect">
            <a:avLst/>
          </a:prstGeom>
        </p:spPr>
      </p:pic>
    </p:spTree>
    <p:extLst>
      <p:ext uri="{BB962C8B-B14F-4D97-AF65-F5344CB8AC3E}">
        <p14:creationId xmlns:p14="http://schemas.microsoft.com/office/powerpoint/2010/main" val="13813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b="1" dirty="0"/>
              <a:t>TERMINOLOGY</a:t>
            </a:r>
            <a:endParaRPr lang="en-US" sz="2400" dirty="0"/>
          </a:p>
          <a:p>
            <a:r>
              <a:rPr lang="en-US" sz="2400" dirty="0"/>
              <a:t> </a:t>
            </a:r>
          </a:p>
          <a:p>
            <a:r>
              <a:rPr lang="en-US" sz="2400" dirty="0"/>
              <a:t>	</a:t>
            </a:r>
            <a:r>
              <a:rPr lang="en-US" sz="2400" dirty="0" smtClean="0"/>
              <a:t>Basically </a:t>
            </a:r>
            <a:r>
              <a:rPr lang="en-US" sz="2400" dirty="0"/>
              <a:t>egalitarianism is the belief that people are absolutely equal in every respect and should be treated as unqualified equals in every way. </a:t>
            </a:r>
            <a:endParaRPr lang="en-US" sz="2400" dirty="0" smtClean="0"/>
          </a:p>
          <a:p>
            <a:r>
              <a:rPr lang="en-US" sz="2400" dirty="0"/>
              <a:t>	</a:t>
            </a:r>
            <a:r>
              <a:rPr lang="en-US" sz="2400" dirty="0" smtClean="0"/>
              <a:t>One </a:t>
            </a:r>
            <a:r>
              <a:rPr lang="en-US" sz="2400" dirty="0"/>
              <a:t>should recognize no differences between people whatsoever. </a:t>
            </a:r>
          </a:p>
          <a:p>
            <a:r>
              <a:rPr lang="en-US" sz="2400" dirty="0"/>
              <a:t> </a:t>
            </a:r>
          </a:p>
        </p:txBody>
      </p:sp>
    </p:spTree>
    <p:extLst>
      <p:ext uri="{BB962C8B-B14F-4D97-AF65-F5344CB8AC3E}">
        <p14:creationId xmlns:p14="http://schemas.microsoft.com/office/powerpoint/2010/main" val="145621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TERMINOLOGY</a:t>
            </a:r>
            <a:endParaRPr lang="en-US" sz="2400" dirty="0"/>
          </a:p>
          <a:p>
            <a:r>
              <a:rPr lang="en-US" sz="2400" dirty="0"/>
              <a:t> </a:t>
            </a:r>
          </a:p>
          <a:p>
            <a:r>
              <a:rPr lang="en-US" sz="2400" dirty="0"/>
              <a:t>	That sounds pretty good, but, of course, it becomes difficult in application. </a:t>
            </a:r>
            <a:endParaRPr lang="en-US" sz="2400" dirty="0" smtClean="0"/>
          </a:p>
          <a:p>
            <a:r>
              <a:rPr lang="en-US" sz="2400" dirty="0"/>
              <a:t>	</a:t>
            </a:r>
            <a:r>
              <a:rPr lang="en-US" sz="2400" dirty="0" smtClean="0"/>
              <a:t>People </a:t>
            </a:r>
            <a:r>
              <a:rPr lang="en-US" sz="2400" dirty="0"/>
              <a:t>actually are different. People come equipped with varying physical and intellectual capacities, differences in social skills, in gifts and interests. </a:t>
            </a:r>
          </a:p>
          <a:p>
            <a:r>
              <a:rPr lang="en-US" sz="2400" dirty="0"/>
              <a:t>	But for our purposes, the egalitarian position holds that men and women are to be treated equally in the church, and that includes opening all offices and all positions to women as well </a:t>
            </a:r>
            <a:r>
              <a:rPr lang="en-US" sz="2400" dirty="0" smtClean="0"/>
              <a:t>as to </a:t>
            </a:r>
            <a:r>
              <a:rPr lang="en-US" sz="2400" dirty="0"/>
              <a:t>men. </a:t>
            </a:r>
          </a:p>
          <a:p>
            <a:r>
              <a:rPr lang="en-US" sz="2400" dirty="0"/>
              <a:t> </a:t>
            </a:r>
          </a:p>
        </p:txBody>
      </p:sp>
    </p:spTree>
    <p:extLst>
      <p:ext uri="{BB962C8B-B14F-4D97-AF65-F5344CB8AC3E}">
        <p14:creationId xmlns:p14="http://schemas.microsoft.com/office/powerpoint/2010/main" val="199672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1645470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TERMINOLOGY</a:t>
            </a:r>
            <a:endParaRPr lang="en-US" sz="2400" dirty="0"/>
          </a:p>
          <a:p>
            <a:r>
              <a:rPr lang="en-US" sz="2400" dirty="0"/>
              <a:t> </a:t>
            </a:r>
          </a:p>
          <a:p>
            <a:r>
              <a:rPr lang="en-US" sz="2400" dirty="0"/>
              <a:t>	The other position is called the “complementarian” view. </a:t>
            </a:r>
            <a:endParaRPr lang="en-US" sz="2400" dirty="0" smtClean="0"/>
          </a:p>
          <a:p>
            <a:r>
              <a:rPr lang="en-US" sz="2400" dirty="0"/>
              <a:t>	</a:t>
            </a:r>
            <a:r>
              <a:rPr lang="en-US" sz="2400" dirty="0" smtClean="0"/>
              <a:t>As </a:t>
            </a:r>
            <a:r>
              <a:rPr lang="en-US" sz="2400" dirty="0"/>
              <a:t>it sounds, this perspective holds that, while all people are equal before God and equal in salvation, men and women are different and the differences are given by God to be complementary, to bring various </a:t>
            </a:r>
            <a:r>
              <a:rPr lang="en-US" sz="2400" dirty="0" smtClean="0"/>
              <a:t>matching </a:t>
            </a:r>
            <a:r>
              <a:rPr lang="en-US" sz="2400" dirty="0"/>
              <a:t>and corresponding strengths together in a harmonious unity. </a:t>
            </a:r>
            <a:endParaRPr lang="en-US" sz="2400" dirty="0" smtClean="0"/>
          </a:p>
          <a:p>
            <a:r>
              <a:rPr lang="en-US" sz="2400" dirty="0"/>
              <a:t>	</a:t>
            </a:r>
            <a:r>
              <a:rPr lang="en-US" sz="2400" dirty="0" smtClean="0"/>
              <a:t>Last </a:t>
            </a:r>
            <a:r>
              <a:rPr lang="en-US" sz="2400" dirty="0"/>
              <a:t>time we noted how this works out in marriage, how men and women are uniquely gifted by God to fulfill distinct roles in marriage. </a:t>
            </a:r>
          </a:p>
          <a:p>
            <a:r>
              <a:rPr lang="en-US" sz="2400" dirty="0"/>
              <a:t>	This is an obvious biblical pattern in the church, the essential unity and equality of all members, yet each member is gifted in various, unique ways so that the church is complete and can fulfill its mission before God.  </a:t>
            </a:r>
          </a:p>
        </p:txBody>
      </p:sp>
    </p:spTree>
    <p:extLst>
      <p:ext uri="{BB962C8B-B14F-4D97-AF65-F5344CB8AC3E}">
        <p14:creationId xmlns:p14="http://schemas.microsoft.com/office/powerpoint/2010/main" val="41341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740307"/>
          </a:xfrm>
          <a:prstGeom prst="rect">
            <a:avLst/>
          </a:prstGeom>
          <a:noFill/>
        </p:spPr>
        <p:txBody>
          <a:bodyPr wrap="square" rtlCol="0">
            <a:spAutoFit/>
          </a:bodyPr>
          <a:lstStyle/>
          <a:p>
            <a:r>
              <a:rPr lang="en-US" sz="2400" b="1" dirty="0" smtClean="0"/>
              <a:t>INTRODUCTION</a:t>
            </a:r>
          </a:p>
          <a:p>
            <a:endParaRPr lang="en-US" sz="2400" dirty="0" smtClean="0"/>
          </a:p>
          <a:p>
            <a:r>
              <a:rPr lang="en-US" sz="2400" dirty="0"/>
              <a:t>	Our final subject in our brief excursion into “Male and Female Created He Them” is “Men and Women in the Church”</a:t>
            </a:r>
          </a:p>
          <a:p>
            <a:r>
              <a:rPr lang="en-US" sz="2400" dirty="0"/>
              <a:t> </a:t>
            </a:r>
          </a:p>
          <a:p>
            <a:r>
              <a:rPr lang="en-US" sz="2400" dirty="0"/>
              <a:t>	Perhaps we can </a:t>
            </a:r>
            <a:r>
              <a:rPr lang="en-US" sz="2400" dirty="0" smtClean="0"/>
              <a:t>dispose of </a:t>
            </a:r>
            <a:r>
              <a:rPr lang="en-US" sz="2400" dirty="0"/>
              <a:t>this subject quite simply. </a:t>
            </a:r>
          </a:p>
          <a:p>
            <a:r>
              <a:rPr lang="en-US" sz="2400" dirty="0"/>
              <a:t>	Here’s my proposition: </a:t>
            </a:r>
            <a:endParaRPr lang="en-US" sz="2400" dirty="0" smtClean="0"/>
          </a:p>
          <a:p>
            <a:r>
              <a:rPr lang="en-US" sz="2400" dirty="0"/>
              <a:t>	</a:t>
            </a:r>
            <a:r>
              <a:rPr lang="en-US" sz="2400" dirty="0" smtClean="0"/>
              <a:t>The </a:t>
            </a:r>
            <a:r>
              <a:rPr lang="en-US" sz="2400" dirty="0"/>
              <a:t>Bible consistently commands that only qualified men may serve in biblically-defined positions/offices of authority in Christ’s church. So that is to be the universal practice of the church.</a:t>
            </a:r>
          </a:p>
          <a:p>
            <a:r>
              <a:rPr lang="en-US" sz="2400" dirty="0"/>
              <a:t> </a:t>
            </a:r>
          </a:p>
          <a:p>
            <a:r>
              <a:rPr lang="en-US" sz="2400" dirty="0"/>
              <a:t>	Okay? Everybody on the same page?</a:t>
            </a:r>
          </a:p>
          <a:p>
            <a:r>
              <a:rPr lang="en-US" sz="2400" dirty="0"/>
              <a:t> </a:t>
            </a:r>
          </a:p>
          <a:p>
            <a:r>
              <a:rPr lang="en-US" sz="2400" dirty="0"/>
              <a:t>	Then let’s have lunch and go </a:t>
            </a:r>
            <a:r>
              <a:rPr lang="en-US" sz="2400" dirty="0" smtClean="0"/>
              <a:t>home</a:t>
            </a:r>
            <a:r>
              <a:rPr lang="en-US" sz="2400" dirty="0"/>
              <a:t>!</a:t>
            </a:r>
          </a:p>
          <a:p>
            <a:endParaRPr lang="en-US" sz="2400" dirty="0" smtClean="0"/>
          </a:p>
          <a:p>
            <a:endParaRPr lang="en-US" sz="2400" dirty="0"/>
          </a:p>
          <a:p>
            <a:r>
              <a:rPr lang="en-US" sz="2400" dirty="0" smtClean="0"/>
              <a:t>	</a:t>
            </a:r>
            <a:endParaRPr lang="en-US" sz="2400" dirty="0"/>
          </a:p>
          <a:p>
            <a:r>
              <a:rPr lang="en-US" sz="2400" dirty="0"/>
              <a:t> </a:t>
            </a:r>
          </a:p>
        </p:txBody>
      </p:sp>
    </p:spTree>
    <p:extLst>
      <p:ext uri="{BB962C8B-B14F-4D97-AF65-F5344CB8AC3E}">
        <p14:creationId xmlns:p14="http://schemas.microsoft.com/office/powerpoint/2010/main" val="268522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TERMINOLOGY</a:t>
            </a:r>
            <a:endParaRPr lang="en-US" sz="2400" dirty="0"/>
          </a:p>
          <a:p>
            <a:r>
              <a:rPr lang="en-US" sz="2400" dirty="0"/>
              <a:t> </a:t>
            </a:r>
          </a:p>
          <a:p>
            <a:r>
              <a:rPr lang="en-US" sz="2400" dirty="0" smtClean="0"/>
              <a:t>	We </a:t>
            </a:r>
            <a:r>
              <a:rPr lang="en-US" sz="2400" dirty="0"/>
              <a:t>find this great truth on display in Ephesians 4.</a:t>
            </a:r>
          </a:p>
          <a:p>
            <a:r>
              <a:rPr lang="en-US" sz="2400" dirty="0"/>
              <a:t>	Paul begins with a call to unity in the church: </a:t>
            </a:r>
          </a:p>
          <a:p>
            <a:r>
              <a:rPr lang="en-US" sz="2400" dirty="0"/>
              <a:t>“</a:t>
            </a:r>
            <a:r>
              <a:rPr lang="en-US" sz="2400" i="1" dirty="0"/>
              <a:t>​</a:t>
            </a:r>
            <a:r>
              <a:rPr lang="en-US" sz="2400" i="1" baseline="30000" dirty="0"/>
              <a:t>1</a:t>
            </a:r>
            <a:r>
              <a:rPr lang="en-US" sz="2400" i="1" dirty="0"/>
              <a:t> I therefore, a prisoner for the Lord, urge you to walk in a manner worthy of the calling to which you have been called, </a:t>
            </a:r>
            <a:r>
              <a:rPr lang="en-US" sz="2400" i="1" baseline="30000" dirty="0"/>
              <a:t>2</a:t>
            </a:r>
            <a:r>
              <a:rPr lang="en-US" sz="2400" i="1" dirty="0"/>
              <a:t> with all humility and gentleness, with patience, bearing with one another in love, </a:t>
            </a:r>
            <a:r>
              <a:rPr lang="en-US" sz="2400" i="1" baseline="30000" dirty="0"/>
              <a:t>3</a:t>
            </a:r>
            <a:r>
              <a:rPr lang="en-US" sz="2400" i="1" dirty="0"/>
              <a:t> eager to maintain the unity of the Spirit in the bond of peace.”</a:t>
            </a:r>
            <a:endParaRPr lang="en-US" sz="2400" dirty="0"/>
          </a:p>
          <a:p>
            <a:r>
              <a:rPr lang="en-US" sz="2400" i="1" dirty="0"/>
              <a:t>	</a:t>
            </a:r>
            <a:r>
              <a:rPr lang="en-US" sz="2400" dirty="0"/>
              <a:t>Then he rehearses the organic basis for this unity: </a:t>
            </a:r>
            <a:endParaRPr lang="en-US" sz="2400" dirty="0" smtClean="0"/>
          </a:p>
          <a:p>
            <a:r>
              <a:rPr lang="en-US" sz="2400" dirty="0"/>
              <a:t>	</a:t>
            </a:r>
            <a:r>
              <a:rPr lang="en-US" sz="2400" dirty="0" smtClean="0"/>
              <a:t>“</a:t>
            </a:r>
            <a:r>
              <a:rPr lang="en-US" sz="2400" i="1" baseline="30000" dirty="0"/>
              <a:t>4</a:t>
            </a:r>
            <a:r>
              <a:rPr lang="en-US" sz="2400" i="1" dirty="0"/>
              <a:t> There is one body and one Spirit—just as you were called to the one hope that belongs to your call— </a:t>
            </a:r>
            <a:r>
              <a:rPr lang="en-US" sz="2400" i="1" baseline="30000" dirty="0"/>
              <a:t>5</a:t>
            </a:r>
            <a:r>
              <a:rPr lang="en-US" sz="2400" i="1" dirty="0"/>
              <a:t> one Lord, one faith, one baptism, </a:t>
            </a:r>
            <a:r>
              <a:rPr lang="en-US" sz="2400" i="1" baseline="30000" dirty="0"/>
              <a:t>6</a:t>
            </a:r>
            <a:r>
              <a:rPr lang="en-US" sz="2400" i="1" dirty="0"/>
              <a:t> one God and Father of all, who is over all and through all and in all.”</a:t>
            </a:r>
            <a:r>
              <a:rPr lang="en-US" sz="2400" dirty="0"/>
              <a:t> </a:t>
            </a:r>
            <a:endParaRPr lang="en-US" sz="2400" dirty="0" smtClean="0"/>
          </a:p>
          <a:p>
            <a:r>
              <a:rPr lang="en-US" sz="2400" dirty="0"/>
              <a:t>	</a:t>
            </a:r>
            <a:r>
              <a:rPr lang="en-US" sz="2400" dirty="0" smtClean="0"/>
              <a:t>In </a:t>
            </a:r>
            <a:r>
              <a:rPr lang="en-US" sz="2400" dirty="0"/>
              <a:t>these three verses alone, Paul uses the term “one” eight times. </a:t>
            </a:r>
          </a:p>
        </p:txBody>
      </p:sp>
    </p:spTree>
    <p:extLst>
      <p:ext uri="{BB962C8B-B14F-4D97-AF65-F5344CB8AC3E}">
        <p14:creationId xmlns:p14="http://schemas.microsoft.com/office/powerpoint/2010/main" val="82933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TERMINOLOGY</a:t>
            </a:r>
            <a:endParaRPr lang="en-US" sz="2400" dirty="0"/>
          </a:p>
          <a:p>
            <a:r>
              <a:rPr lang="en-US" sz="2400" dirty="0"/>
              <a:t> </a:t>
            </a:r>
          </a:p>
          <a:p>
            <a:r>
              <a:rPr lang="en-US" sz="2400" dirty="0"/>
              <a:t>But here’s where it gets to our point: </a:t>
            </a:r>
          </a:p>
          <a:p>
            <a:r>
              <a:rPr lang="en-US" sz="2400" dirty="0"/>
              <a:t>	“</a:t>
            </a:r>
            <a:r>
              <a:rPr lang="en-US" sz="2400" i="1" baseline="30000" dirty="0"/>
              <a:t>7</a:t>
            </a:r>
            <a:r>
              <a:rPr lang="en-US" sz="2400" i="1" dirty="0"/>
              <a:t> But grace was given to each one of us according to the measure of Christ's gift.”</a:t>
            </a:r>
            <a:r>
              <a:rPr lang="en-US" sz="2400" dirty="0"/>
              <a:t> </a:t>
            </a:r>
          </a:p>
          <a:p>
            <a:r>
              <a:rPr lang="en-US" sz="2400" dirty="0"/>
              <a:t>	In the midst of the unity we find a necessary diversity. He’s been hammering on “one, one, one,” and now he flips the focus to “each one.” </a:t>
            </a:r>
            <a:endParaRPr lang="en-US" sz="2400" dirty="0" smtClean="0"/>
          </a:p>
          <a:p>
            <a:r>
              <a:rPr lang="en-US" sz="2400" dirty="0"/>
              <a:t>	</a:t>
            </a:r>
            <a:r>
              <a:rPr lang="en-US" sz="2400" dirty="0" smtClean="0"/>
              <a:t>Every </a:t>
            </a:r>
            <a:r>
              <a:rPr lang="en-US" sz="2400" dirty="0"/>
              <a:t>believer in Christ’s church has been gifted with some spiritual ability for the sake of the church. </a:t>
            </a:r>
            <a:endParaRPr lang="en-US" sz="2400" dirty="0" smtClean="0"/>
          </a:p>
          <a:p>
            <a:r>
              <a:rPr lang="en-US" sz="2400" dirty="0"/>
              <a:t>	</a:t>
            </a:r>
            <a:r>
              <a:rPr lang="en-US" sz="2400" dirty="0" smtClean="0"/>
              <a:t>And </a:t>
            </a:r>
            <a:r>
              <a:rPr lang="en-US" sz="2400" dirty="0"/>
              <a:t>who decided which gifts to distribute to whom? </a:t>
            </a:r>
            <a:endParaRPr lang="en-US" sz="2400" dirty="0" smtClean="0"/>
          </a:p>
          <a:p>
            <a:r>
              <a:rPr lang="en-US" sz="2400" dirty="0"/>
              <a:t>	</a:t>
            </a:r>
            <a:r>
              <a:rPr lang="en-US" sz="2400" dirty="0" smtClean="0"/>
              <a:t>Did </a:t>
            </a:r>
            <a:r>
              <a:rPr lang="en-US" sz="2400" dirty="0"/>
              <a:t>the believer herself? </a:t>
            </a:r>
            <a:endParaRPr lang="en-US" sz="2400" dirty="0" smtClean="0"/>
          </a:p>
          <a:p>
            <a:r>
              <a:rPr lang="en-US" sz="2400" dirty="0"/>
              <a:t>	</a:t>
            </a:r>
            <a:r>
              <a:rPr lang="en-US" sz="2400" dirty="0" smtClean="0"/>
              <a:t>No, it was </a:t>
            </a:r>
            <a:r>
              <a:rPr lang="en-US" sz="2400" dirty="0"/>
              <a:t>“</a:t>
            </a:r>
            <a:r>
              <a:rPr lang="en-US" sz="2400" i="1" dirty="0"/>
              <a:t>according to the measure of Christ's gift.” </a:t>
            </a:r>
            <a:endParaRPr lang="en-US" sz="2400" i="1" dirty="0" smtClean="0"/>
          </a:p>
          <a:p>
            <a:r>
              <a:rPr lang="en-US" sz="2400" i="1" dirty="0"/>
              <a:t>	</a:t>
            </a:r>
            <a:r>
              <a:rPr lang="en-US" sz="2400" dirty="0" smtClean="0"/>
              <a:t>It </a:t>
            </a:r>
            <a:r>
              <a:rPr lang="en-US" sz="2400" dirty="0"/>
              <a:t>was the Christ, the head of the church who himself personally decided which gifts to distribute to whom. </a:t>
            </a:r>
          </a:p>
          <a:p>
            <a:r>
              <a:rPr lang="en-US" sz="2400" dirty="0"/>
              <a:t> </a:t>
            </a:r>
          </a:p>
        </p:txBody>
      </p:sp>
    </p:spTree>
    <p:extLst>
      <p:ext uri="{BB962C8B-B14F-4D97-AF65-F5344CB8AC3E}">
        <p14:creationId xmlns:p14="http://schemas.microsoft.com/office/powerpoint/2010/main" val="316377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smtClean="0"/>
              <a:t>TERMINOLOGY</a:t>
            </a:r>
            <a:endParaRPr lang="en-US" sz="2400" dirty="0"/>
          </a:p>
          <a:p>
            <a:r>
              <a:rPr lang="en-US" sz="2400" dirty="0"/>
              <a:t> </a:t>
            </a:r>
          </a:p>
          <a:p>
            <a:r>
              <a:rPr lang="en-US" sz="2400" dirty="0"/>
              <a:t>	And there is a clear distinction in the gifts: “</a:t>
            </a:r>
            <a:r>
              <a:rPr lang="en-US" sz="2400" i="1" baseline="30000" dirty="0"/>
              <a:t>11</a:t>
            </a:r>
            <a:r>
              <a:rPr lang="en-US" sz="2400" i="1" dirty="0"/>
              <a:t> And he gave the apostles, the prophets, the evangelists, the shepherds and teachers….” </a:t>
            </a:r>
            <a:endParaRPr lang="en-US" sz="2400" i="1" dirty="0" smtClean="0"/>
          </a:p>
          <a:p>
            <a:r>
              <a:rPr lang="en-US" sz="2400" i="1" dirty="0"/>
              <a:t>	</a:t>
            </a:r>
            <a:r>
              <a:rPr lang="en-US" sz="2400" dirty="0" smtClean="0"/>
              <a:t>Are </a:t>
            </a:r>
            <a:r>
              <a:rPr lang="en-US" sz="2400" dirty="0"/>
              <a:t>all apostles? Are all prophets or evangelists or shepherds and teachers? </a:t>
            </a:r>
            <a:endParaRPr lang="en-US" sz="2400" dirty="0" smtClean="0"/>
          </a:p>
          <a:p>
            <a:r>
              <a:rPr lang="en-US" sz="2400" dirty="0"/>
              <a:t>	</a:t>
            </a:r>
            <a:r>
              <a:rPr lang="en-US" sz="2400" dirty="0" smtClean="0"/>
              <a:t>No</a:t>
            </a:r>
            <a:r>
              <a:rPr lang="en-US" sz="2400" dirty="0"/>
              <a:t>. But all members are necessary. These are given “</a:t>
            </a:r>
            <a:r>
              <a:rPr lang="en-US" sz="2400" i="1" baseline="30000" dirty="0"/>
              <a:t>12</a:t>
            </a:r>
            <a:r>
              <a:rPr lang="en-US" sz="2400" i="1" dirty="0"/>
              <a:t> to equip the saints for the work of ministry, for building up the body of Christ….”</a:t>
            </a:r>
            <a:r>
              <a:rPr lang="en-US" sz="2400" dirty="0"/>
              <a:t> </a:t>
            </a:r>
            <a:endParaRPr lang="en-US" sz="2400" dirty="0" smtClean="0"/>
          </a:p>
          <a:p>
            <a:r>
              <a:rPr lang="en-US" sz="2400" dirty="0"/>
              <a:t>	</a:t>
            </a:r>
            <a:r>
              <a:rPr lang="en-US" sz="2400" dirty="0" smtClean="0"/>
              <a:t>So </a:t>
            </a:r>
            <a:r>
              <a:rPr lang="en-US" sz="2400" dirty="0"/>
              <a:t>it’s those who are NOT the apostles, prophets, evangelists, shepherds and teachers who are to do the actual work of the ministry, but rather “the saints.” </a:t>
            </a:r>
          </a:p>
          <a:p>
            <a:r>
              <a:rPr lang="en-US" sz="2400" dirty="0"/>
              <a:t>	If I could use a sports analogy. </a:t>
            </a:r>
            <a:endParaRPr lang="en-US" sz="2400" dirty="0" smtClean="0"/>
          </a:p>
          <a:p>
            <a:r>
              <a:rPr lang="en-US" sz="2400" dirty="0"/>
              <a:t>	</a:t>
            </a:r>
            <a:r>
              <a:rPr lang="en-US" sz="2400" dirty="0" smtClean="0"/>
              <a:t>The </a:t>
            </a:r>
            <a:r>
              <a:rPr lang="en-US" sz="2400" dirty="0"/>
              <a:t>coaches and physical trainers are essential to the game. </a:t>
            </a:r>
            <a:endParaRPr lang="en-US" sz="2400" dirty="0" smtClean="0"/>
          </a:p>
          <a:p>
            <a:r>
              <a:rPr lang="en-US" sz="2400" dirty="0"/>
              <a:t>	</a:t>
            </a:r>
            <a:r>
              <a:rPr lang="en-US" sz="2400" dirty="0" smtClean="0"/>
              <a:t>But </a:t>
            </a:r>
            <a:r>
              <a:rPr lang="en-US" sz="2400" dirty="0"/>
              <a:t>coaches and trainers never play the game itself. The players do. </a:t>
            </a:r>
            <a:endParaRPr lang="en-US" sz="2400" dirty="0" smtClean="0"/>
          </a:p>
          <a:p>
            <a:r>
              <a:rPr lang="en-US" sz="2400" dirty="0"/>
              <a:t>	</a:t>
            </a:r>
            <a:r>
              <a:rPr lang="en-US" sz="2400" dirty="0" smtClean="0"/>
              <a:t>Both </a:t>
            </a:r>
            <a:r>
              <a:rPr lang="en-US" sz="2400" dirty="0"/>
              <a:t>are equally necessary, but there are differences in gifting and function. </a:t>
            </a:r>
          </a:p>
          <a:p>
            <a:r>
              <a:rPr lang="en-US" sz="2400" dirty="0"/>
              <a:t> </a:t>
            </a:r>
          </a:p>
        </p:txBody>
      </p:sp>
    </p:spTree>
    <p:extLst>
      <p:ext uri="{BB962C8B-B14F-4D97-AF65-F5344CB8AC3E}">
        <p14:creationId xmlns:p14="http://schemas.microsoft.com/office/powerpoint/2010/main" val="4559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smtClean="0"/>
              <a:t>TERMINOLOGY</a:t>
            </a:r>
            <a:endParaRPr lang="en-US" sz="2400" dirty="0"/>
          </a:p>
          <a:p>
            <a:r>
              <a:rPr lang="en-US" sz="2400" dirty="0"/>
              <a:t> </a:t>
            </a:r>
          </a:p>
          <a:p>
            <a:r>
              <a:rPr lang="en-US" sz="2400" dirty="0"/>
              <a:t>	And the goal of this diversity is, surprisingly, greater unity: </a:t>
            </a:r>
            <a:endParaRPr lang="en-US" sz="2400" dirty="0" smtClean="0"/>
          </a:p>
          <a:p>
            <a:r>
              <a:rPr lang="en-US" sz="2400" dirty="0"/>
              <a:t>	</a:t>
            </a:r>
            <a:r>
              <a:rPr lang="en-US" sz="2400" dirty="0" smtClean="0"/>
              <a:t>“</a:t>
            </a:r>
            <a:r>
              <a:rPr lang="en-US" sz="2400" i="1" baseline="30000" dirty="0"/>
              <a:t>13</a:t>
            </a:r>
            <a:r>
              <a:rPr lang="en-US" sz="2400" i="1" dirty="0"/>
              <a:t> until we all attain to the unity of the faith and of the knowledge of the Son of God, to mature manhood, to the measure of the stature of the fullness of Christ, </a:t>
            </a:r>
            <a:r>
              <a:rPr lang="en-US" sz="2400" i="1" baseline="30000" dirty="0"/>
              <a:t>14</a:t>
            </a:r>
            <a:r>
              <a:rPr lang="en-US" sz="2400" i="1" dirty="0"/>
              <a:t> so that we may no longer be children, tossed to and fro by the waves and carried about by every wind of doctrine, by human cunning, by craftiness in deceitful schemes. </a:t>
            </a:r>
            <a:r>
              <a:rPr lang="en-US" sz="2400" i="1" baseline="30000" dirty="0"/>
              <a:t>15</a:t>
            </a:r>
            <a:r>
              <a:rPr lang="en-US" sz="2400" i="1" dirty="0"/>
              <a:t> Rather, speaking the truth in love, we are to grow up in every way into him who is the head, into Christ, </a:t>
            </a:r>
            <a:r>
              <a:rPr lang="en-US" sz="2400" i="1" baseline="30000" dirty="0"/>
              <a:t>16</a:t>
            </a:r>
            <a:r>
              <a:rPr lang="en-US" sz="2400" i="1" dirty="0"/>
              <a:t> from whom the whole body, joined and held together by every joint with which it is equipped, when each part is working properly, makes the body grow so that it builds itself up in love.”</a:t>
            </a:r>
            <a:endParaRPr lang="en-US" sz="2400" dirty="0"/>
          </a:p>
          <a:p>
            <a:r>
              <a:rPr lang="en-US" sz="2400" dirty="0"/>
              <a:t>	Please note that in Christ’s church people can be utterly equal in salvation, and yet differently gifted for service. That seems undeniable from this text.</a:t>
            </a:r>
          </a:p>
          <a:p>
            <a:r>
              <a:rPr lang="en-US" sz="2400" dirty="0"/>
              <a:t> </a:t>
            </a:r>
          </a:p>
        </p:txBody>
      </p:sp>
    </p:spTree>
    <p:extLst>
      <p:ext uri="{BB962C8B-B14F-4D97-AF65-F5344CB8AC3E}">
        <p14:creationId xmlns:p14="http://schemas.microsoft.com/office/powerpoint/2010/main" val="93654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smtClean="0"/>
              <a:t>TERMINOLOGY</a:t>
            </a:r>
            <a:endParaRPr lang="en-US" sz="2400" dirty="0"/>
          </a:p>
          <a:p>
            <a:r>
              <a:rPr lang="en-US" sz="2400" dirty="0"/>
              <a:t> </a:t>
            </a:r>
          </a:p>
          <a:p>
            <a:r>
              <a:rPr lang="en-US" sz="2400" dirty="0"/>
              <a:t>	Now here’s the key </a:t>
            </a:r>
            <a:r>
              <a:rPr lang="en-US" sz="2400" dirty="0" smtClean="0"/>
              <a:t>question: </a:t>
            </a:r>
          </a:p>
          <a:p>
            <a:r>
              <a:rPr lang="en-US" sz="2400" dirty="0"/>
              <a:t>	</a:t>
            </a:r>
            <a:r>
              <a:rPr lang="en-US" sz="2400" dirty="0" smtClean="0"/>
              <a:t>What </a:t>
            </a:r>
            <a:r>
              <a:rPr lang="en-US" sz="2400" dirty="0"/>
              <a:t>if a member of Christ’s church rejects the way the Christ, the head of the church, has gifted him? </a:t>
            </a:r>
            <a:endParaRPr lang="en-US" sz="2400" dirty="0" smtClean="0"/>
          </a:p>
          <a:p>
            <a:r>
              <a:rPr lang="en-US" sz="2400" dirty="0"/>
              <a:t>	</a:t>
            </a:r>
            <a:r>
              <a:rPr lang="en-US" sz="2400" dirty="0" smtClean="0"/>
              <a:t>Well</a:t>
            </a:r>
            <a:r>
              <a:rPr lang="en-US" sz="2400" dirty="0"/>
              <a:t>, I think that’s not going to go very well. </a:t>
            </a:r>
            <a:endParaRPr lang="en-US" sz="2400" dirty="0" smtClean="0"/>
          </a:p>
          <a:p>
            <a:r>
              <a:rPr lang="en-US" sz="2400" dirty="0"/>
              <a:t>	</a:t>
            </a:r>
            <a:r>
              <a:rPr lang="en-US" sz="2400" dirty="0" smtClean="0"/>
              <a:t>For </a:t>
            </a:r>
            <a:r>
              <a:rPr lang="en-US" sz="2400" dirty="0"/>
              <a:t>one thing, he will attempt to serve in the church in a way for which he is not gifted, and that will not help the church (or him). </a:t>
            </a:r>
            <a:endParaRPr lang="en-US" sz="2400" dirty="0" smtClean="0"/>
          </a:p>
          <a:p>
            <a:r>
              <a:rPr lang="en-US" sz="2400" dirty="0"/>
              <a:t>	</a:t>
            </a:r>
            <a:r>
              <a:rPr lang="en-US" sz="2400" dirty="0" smtClean="0"/>
              <a:t>For </a:t>
            </a:r>
            <a:r>
              <a:rPr lang="en-US" sz="2400" dirty="0"/>
              <a:t>another thing, he will not be serving in the church according to the gifts Christ has distributed to him, and so the church will not benefit from those gifts. </a:t>
            </a:r>
            <a:endParaRPr lang="en-US" sz="2400" dirty="0" smtClean="0"/>
          </a:p>
          <a:p>
            <a:r>
              <a:rPr lang="en-US" sz="2400" dirty="0"/>
              <a:t>	</a:t>
            </a:r>
            <a:r>
              <a:rPr lang="en-US" sz="2400" dirty="0" smtClean="0"/>
              <a:t>From </a:t>
            </a:r>
            <a:r>
              <a:rPr lang="en-US" sz="2400" dirty="0"/>
              <a:t>every angle, the person and the church will be diminished when one so-gifted rejects their unique gift and imagines himself differently gifted.</a:t>
            </a:r>
          </a:p>
          <a:p>
            <a:r>
              <a:rPr lang="en-US" sz="2400" dirty="0"/>
              <a:t> </a:t>
            </a:r>
          </a:p>
        </p:txBody>
      </p:sp>
    </p:spTree>
    <p:extLst>
      <p:ext uri="{BB962C8B-B14F-4D97-AF65-F5344CB8AC3E}">
        <p14:creationId xmlns:p14="http://schemas.microsoft.com/office/powerpoint/2010/main" val="41814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smtClean="0"/>
              <a:t>TERMINOLOGY</a:t>
            </a:r>
            <a:endParaRPr lang="en-US" sz="2400" dirty="0"/>
          </a:p>
          <a:p>
            <a:r>
              <a:rPr lang="en-US" sz="2400" dirty="0"/>
              <a:t> </a:t>
            </a:r>
          </a:p>
          <a:p>
            <a:r>
              <a:rPr lang="en-US" sz="2400" dirty="0"/>
              <a:t>	And the complementarian view points out that Christ has also decided whether we will be born male or female. </a:t>
            </a:r>
            <a:endParaRPr lang="en-US" sz="2400" dirty="0" smtClean="0"/>
          </a:p>
          <a:p>
            <a:r>
              <a:rPr lang="en-US" sz="2400" dirty="0"/>
              <a:t>	</a:t>
            </a:r>
            <a:r>
              <a:rPr lang="en-US" sz="2400" dirty="0" smtClean="0"/>
              <a:t>Men </a:t>
            </a:r>
            <a:r>
              <a:rPr lang="en-US" sz="2400" dirty="0"/>
              <a:t>and women, evangelists and church members are absolutely equal before God, equally saved by the blood of Christ alone. </a:t>
            </a:r>
            <a:endParaRPr lang="en-US" sz="2400" dirty="0" smtClean="0"/>
          </a:p>
          <a:p>
            <a:r>
              <a:rPr lang="en-US" sz="2400" dirty="0"/>
              <a:t>	</a:t>
            </a:r>
            <a:r>
              <a:rPr lang="en-US" sz="2400" dirty="0" smtClean="0"/>
              <a:t>But </a:t>
            </a:r>
            <a:r>
              <a:rPr lang="en-US" sz="2400" dirty="0"/>
              <a:t>they are differently designed and gifted. </a:t>
            </a:r>
            <a:endParaRPr lang="en-US" sz="2400" dirty="0" smtClean="0"/>
          </a:p>
          <a:p>
            <a:r>
              <a:rPr lang="en-US" sz="2400" dirty="0"/>
              <a:t>	</a:t>
            </a:r>
            <a:r>
              <a:rPr lang="en-US" sz="2400" dirty="0" smtClean="0"/>
              <a:t>And </a:t>
            </a:r>
            <a:r>
              <a:rPr lang="en-US" sz="2400" dirty="0"/>
              <a:t>we find the same problem when men or women reject their unique calling and instead attempt to live out their preferred calling. </a:t>
            </a:r>
          </a:p>
          <a:p>
            <a:r>
              <a:rPr lang="en-US" sz="2400" dirty="0"/>
              <a:t>	Please note: no complementarian that I am aware of would consider men “better” than women, and if anyone would, then they are not reflecting the biblical position. </a:t>
            </a:r>
          </a:p>
          <a:p>
            <a:r>
              <a:rPr lang="en-US" sz="2400" dirty="0"/>
              <a:t> </a:t>
            </a:r>
          </a:p>
        </p:txBody>
      </p:sp>
    </p:spTree>
    <p:extLst>
      <p:ext uri="{BB962C8B-B14F-4D97-AF65-F5344CB8AC3E}">
        <p14:creationId xmlns:p14="http://schemas.microsoft.com/office/powerpoint/2010/main" val="249561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WHY WOMEN IN CHURCH OFFICE?</a:t>
            </a:r>
            <a:endParaRPr lang="en-US" sz="2400" dirty="0"/>
          </a:p>
          <a:p>
            <a:r>
              <a:rPr lang="en-US" sz="2400" dirty="0"/>
              <a:t> </a:t>
            </a:r>
          </a:p>
          <a:p>
            <a:r>
              <a:rPr lang="en-US" sz="2400" dirty="0"/>
              <a:t>	But we still haven’t answered our main question. </a:t>
            </a:r>
            <a:endParaRPr lang="en-US" sz="2400" dirty="0" smtClean="0"/>
          </a:p>
          <a:p>
            <a:r>
              <a:rPr lang="en-US" sz="2400" dirty="0"/>
              <a:t>	</a:t>
            </a:r>
            <a:r>
              <a:rPr lang="en-US" sz="2400" dirty="0" smtClean="0"/>
              <a:t>How </a:t>
            </a:r>
            <a:r>
              <a:rPr lang="en-US" sz="2400" dirty="0"/>
              <a:t>in the world did a church that for over 96% of her history recognized that “only qualified men may serve the church in offices of authority,” how could such a church suddenly do an about face, condemning those who did so in the past, and declaring a new day in church leadership? </a:t>
            </a:r>
            <a:endParaRPr lang="en-US" sz="2400" dirty="0" smtClean="0"/>
          </a:p>
          <a:p>
            <a:r>
              <a:rPr lang="en-US" sz="2400" dirty="0" smtClean="0"/>
              <a:t>	If the Bible has not changed, if no new meanings for the words in the Bible have been discovered, then where did this come from?</a:t>
            </a:r>
            <a:endParaRPr lang="en-US" sz="2400" dirty="0"/>
          </a:p>
        </p:txBody>
      </p:sp>
    </p:spTree>
    <p:extLst>
      <p:ext uri="{BB962C8B-B14F-4D97-AF65-F5344CB8AC3E}">
        <p14:creationId xmlns:p14="http://schemas.microsoft.com/office/powerpoint/2010/main" val="392273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WHY WOMEN IN CHURCH OFFICE</a:t>
            </a:r>
            <a:r>
              <a:rPr lang="en-US" sz="2400" b="1" dirty="0" smtClean="0"/>
              <a:t>? THE EGALITARIAN POSITION.</a:t>
            </a:r>
            <a:endParaRPr lang="en-US" sz="2400" dirty="0"/>
          </a:p>
          <a:p>
            <a:r>
              <a:rPr lang="en-US" sz="2400" dirty="0"/>
              <a:t> </a:t>
            </a:r>
          </a:p>
          <a:p>
            <a:r>
              <a:rPr lang="en-US" sz="2400" dirty="0"/>
              <a:t>	Here is the egalitarian answer, and I hope I’m being fair and generous. </a:t>
            </a:r>
            <a:endParaRPr lang="en-US" sz="2400" dirty="0" smtClean="0"/>
          </a:p>
          <a:p>
            <a:r>
              <a:rPr lang="en-US" sz="2400" dirty="0"/>
              <a:t>	</a:t>
            </a:r>
            <a:r>
              <a:rPr lang="en-US" sz="2400" dirty="0" smtClean="0"/>
              <a:t>The </a:t>
            </a:r>
            <a:r>
              <a:rPr lang="en-US" sz="2400" dirty="0"/>
              <a:t>egalitarian position is that the church has indeed been wrong on this issue for the overwhelming majority of her existence. </a:t>
            </a:r>
            <a:endParaRPr lang="en-US" sz="2400" dirty="0" smtClean="0"/>
          </a:p>
          <a:p>
            <a:r>
              <a:rPr lang="en-US" sz="2400" dirty="0"/>
              <a:t>	</a:t>
            </a:r>
            <a:r>
              <a:rPr lang="en-US" sz="2400" dirty="0" smtClean="0"/>
              <a:t>And </a:t>
            </a:r>
            <a:r>
              <a:rPr lang="en-US" sz="2400" dirty="0"/>
              <a:t>the reason the church made this grievous error is that the biblical writers were all blinded by their own cultural assumptions and expectations. From the beginning of recorded history, men have been physically superior to women, with greater bone density and muscle mass. </a:t>
            </a:r>
            <a:endParaRPr lang="en-US" sz="2400" dirty="0" smtClean="0"/>
          </a:p>
          <a:p>
            <a:r>
              <a:rPr lang="en-US" sz="2400" dirty="0"/>
              <a:t>	</a:t>
            </a:r>
            <a:r>
              <a:rPr lang="en-US" sz="2400" dirty="0" smtClean="0"/>
              <a:t>So </a:t>
            </a:r>
            <a:r>
              <a:rPr lang="en-US" sz="2400" dirty="0"/>
              <a:t>out of their greater physical strength, men have dominated women in the home, in society, in government, in every sphere of life. </a:t>
            </a:r>
            <a:endParaRPr lang="en-US" sz="2400" dirty="0" smtClean="0"/>
          </a:p>
          <a:p>
            <a:r>
              <a:rPr lang="en-US" sz="2400" dirty="0"/>
              <a:t>	</a:t>
            </a:r>
            <a:r>
              <a:rPr lang="en-US" sz="2400" dirty="0" smtClean="0"/>
              <a:t>And </a:t>
            </a:r>
            <a:r>
              <a:rPr lang="en-US" sz="2400" dirty="0"/>
              <a:t>it was wrong of them to do so. </a:t>
            </a:r>
          </a:p>
        </p:txBody>
      </p:sp>
    </p:spTree>
    <p:extLst>
      <p:ext uri="{BB962C8B-B14F-4D97-AF65-F5344CB8AC3E}">
        <p14:creationId xmlns:p14="http://schemas.microsoft.com/office/powerpoint/2010/main" val="77645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WHY WOMEN IN CHURCH OFFICE</a:t>
            </a:r>
            <a:r>
              <a:rPr lang="en-US" sz="2400" b="1" dirty="0" smtClean="0"/>
              <a:t>? THE EGALITARIAN POSITION.</a:t>
            </a:r>
            <a:endParaRPr lang="en-US" sz="2400" dirty="0"/>
          </a:p>
          <a:p>
            <a:r>
              <a:rPr lang="en-US" sz="2400" dirty="0"/>
              <a:t> </a:t>
            </a:r>
          </a:p>
          <a:p>
            <a:r>
              <a:rPr lang="en-US" sz="2400" dirty="0"/>
              <a:t>	The biblical writers were all products of their culture. </a:t>
            </a:r>
            <a:endParaRPr lang="en-US" sz="2400" dirty="0" smtClean="0"/>
          </a:p>
          <a:p>
            <a:r>
              <a:rPr lang="en-US" sz="2400" dirty="0"/>
              <a:t>	</a:t>
            </a:r>
            <a:r>
              <a:rPr lang="en-US" sz="2400" dirty="0" smtClean="0"/>
              <a:t>They </a:t>
            </a:r>
            <a:r>
              <a:rPr lang="en-US" sz="2400" dirty="0"/>
              <a:t>could not imagine a world where men and women would be equal. So they all wittingly or unwittingly “played along” with their culture. </a:t>
            </a:r>
            <a:endParaRPr lang="en-US" sz="2400" dirty="0" smtClean="0"/>
          </a:p>
          <a:p>
            <a:r>
              <a:rPr lang="en-US" sz="2400" dirty="0"/>
              <a:t>	</a:t>
            </a:r>
            <a:r>
              <a:rPr lang="en-US" sz="2400" dirty="0" smtClean="0"/>
              <a:t>The </a:t>
            </a:r>
            <a:r>
              <a:rPr lang="en-US" sz="2400" dirty="0"/>
              <a:t>key term is “patriarchy,” literally “rule by father.” The husband, the father, the man was in charge. </a:t>
            </a:r>
            <a:endParaRPr lang="en-US" sz="2400" dirty="0" smtClean="0"/>
          </a:p>
          <a:p>
            <a:r>
              <a:rPr lang="en-US" sz="2400" dirty="0"/>
              <a:t>	</a:t>
            </a:r>
            <a:r>
              <a:rPr lang="en-US" sz="2400" dirty="0" smtClean="0"/>
              <a:t>The </a:t>
            </a:r>
            <a:r>
              <a:rPr lang="en-US" sz="2400" dirty="0"/>
              <a:t>Old Testament writers blindly assumed this to be true, to be right and good, and so all of the leaders of Israel were men, with only a few notable exceptions. </a:t>
            </a:r>
            <a:endParaRPr lang="en-US" sz="2400" dirty="0" smtClean="0"/>
          </a:p>
          <a:p>
            <a:r>
              <a:rPr lang="en-US" sz="2400" dirty="0"/>
              <a:t>	</a:t>
            </a:r>
            <a:r>
              <a:rPr lang="en-US" sz="2400" dirty="0" smtClean="0"/>
              <a:t>And </a:t>
            </a:r>
            <a:r>
              <a:rPr lang="en-US" sz="2400" dirty="0"/>
              <a:t>the Apostle Paul, the chief writer of the New Testament, couldn’t see beyond this either. </a:t>
            </a:r>
            <a:endParaRPr lang="en-US" sz="2400" dirty="0" smtClean="0"/>
          </a:p>
          <a:p>
            <a:r>
              <a:rPr lang="en-US" sz="2400" dirty="0"/>
              <a:t>	</a:t>
            </a:r>
            <a:r>
              <a:rPr lang="en-US" sz="2400" dirty="0" smtClean="0"/>
              <a:t>Oh</a:t>
            </a:r>
            <a:r>
              <a:rPr lang="en-US" sz="2400" dirty="0"/>
              <a:t>, there may be a few hints of something new on the horizon, but Paul required male only leadership in the churches, as evidenced by the qualifications for elders in 1 Timothy 3 and Titus 1, for example. </a:t>
            </a:r>
          </a:p>
        </p:txBody>
      </p:sp>
    </p:spTree>
    <p:extLst>
      <p:ext uri="{BB962C8B-B14F-4D97-AF65-F5344CB8AC3E}">
        <p14:creationId xmlns:p14="http://schemas.microsoft.com/office/powerpoint/2010/main" val="308492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WHY WOMEN IN CHURCH OFFICE</a:t>
            </a:r>
            <a:r>
              <a:rPr lang="en-US" sz="2400" b="1" dirty="0" smtClean="0"/>
              <a:t>? THE EGALITARIAN POSITION.</a:t>
            </a:r>
            <a:endParaRPr lang="en-US" sz="2400" dirty="0"/>
          </a:p>
          <a:p>
            <a:r>
              <a:rPr lang="en-US" sz="2400" dirty="0"/>
              <a:t> </a:t>
            </a:r>
          </a:p>
          <a:p>
            <a:r>
              <a:rPr lang="en-US" sz="2400" dirty="0"/>
              <a:t>	And even Jesus was so much a product of his culture that he could not escape its subtle pressure. </a:t>
            </a:r>
            <a:endParaRPr lang="en-US" sz="2400" dirty="0" smtClean="0"/>
          </a:p>
          <a:p>
            <a:r>
              <a:rPr lang="en-US" sz="2400" dirty="0"/>
              <a:t>	</a:t>
            </a:r>
            <a:r>
              <a:rPr lang="en-US" sz="2400" dirty="0" smtClean="0"/>
              <a:t>Though </a:t>
            </a:r>
            <a:r>
              <a:rPr lang="en-US" sz="2400" dirty="0"/>
              <a:t>Jesus showed remarkable openness for and compassion to women, don’t forget that his appointed leaders, his twelve apostles, were all, yes, men. </a:t>
            </a:r>
          </a:p>
          <a:p>
            <a:r>
              <a:rPr lang="en-US" sz="2400" dirty="0"/>
              <a:t>	So, according to the egalitarian view, the only reason why the Bible and the church for the first 96% of its existence recognized male-only leadership was because they simply fell in line, lock step with the patriarchal culture of their day which based their practice of exclusive male leadership on the physical superiority of men. </a:t>
            </a:r>
            <a:endParaRPr lang="en-US" sz="2400" dirty="0" smtClean="0"/>
          </a:p>
          <a:p>
            <a:r>
              <a:rPr lang="en-US" sz="2400" dirty="0"/>
              <a:t>	</a:t>
            </a:r>
            <a:r>
              <a:rPr lang="en-US" sz="2400" dirty="0" smtClean="0"/>
              <a:t>Men </a:t>
            </a:r>
            <a:r>
              <a:rPr lang="en-US" sz="2400" dirty="0"/>
              <a:t>were physically stronger, so men should lead. </a:t>
            </a:r>
            <a:endParaRPr lang="en-US" sz="2400" dirty="0" smtClean="0"/>
          </a:p>
          <a:p>
            <a:r>
              <a:rPr lang="en-US" sz="2400" dirty="0"/>
              <a:t>	</a:t>
            </a:r>
            <a:r>
              <a:rPr lang="en-US" sz="2400" dirty="0" smtClean="0"/>
              <a:t>And</a:t>
            </a:r>
            <a:r>
              <a:rPr lang="en-US" sz="2400" dirty="0"/>
              <a:t>, back in the day, where physical strength was so essential, that was probably necessary to some extent.</a:t>
            </a:r>
          </a:p>
        </p:txBody>
      </p:sp>
    </p:spTree>
    <p:extLst>
      <p:ext uri="{BB962C8B-B14F-4D97-AF65-F5344CB8AC3E}">
        <p14:creationId xmlns:p14="http://schemas.microsoft.com/office/powerpoint/2010/main" val="109635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smtClean="0"/>
              <a:t>INTRODUCTION</a:t>
            </a:r>
          </a:p>
          <a:p>
            <a:endParaRPr lang="en-US" sz="2400" dirty="0" smtClean="0"/>
          </a:p>
          <a:p>
            <a:r>
              <a:rPr lang="en-US" sz="2400" dirty="0"/>
              <a:t>	But, of course, not all in our churches agree. In fact, officially, some of the churches in our area, probably the majority of the churches representing the various denominations in our area would not agree. </a:t>
            </a:r>
            <a:endParaRPr lang="en-US" sz="2400" dirty="0" smtClean="0"/>
          </a:p>
          <a:p>
            <a:r>
              <a:rPr lang="en-US" sz="2400" dirty="0"/>
              <a:t>	</a:t>
            </a:r>
            <a:r>
              <a:rPr lang="en-US" sz="2400" dirty="0" smtClean="0"/>
              <a:t>The </a:t>
            </a:r>
            <a:r>
              <a:rPr lang="en-US" sz="2400" dirty="0"/>
              <a:t>position I stated is probably the minority view, even in this relatively conservative area of the country. </a:t>
            </a:r>
          </a:p>
          <a:p>
            <a:endParaRPr lang="en-US" sz="2400" dirty="0" smtClean="0"/>
          </a:p>
          <a:p>
            <a:endParaRPr lang="en-US" sz="2400" dirty="0"/>
          </a:p>
          <a:p>
            <a:r>
              <a:rPr lang="en-US" sz="2400" dirty="0" smtClean="0"/>
              <a:t>	</a:t>
            </a:r>
            <a:endParaRPr lang="en-US" sz="2400" dirty="0"/>
          </a:p>
          <a:p>
            <a:r>
              <a:rPr lang="en-US" sz="2400" dirty="0"/>
              <a:t> </a:t>
            </a:r>
          </a:p>
        </p:txBody>
      </p:sp>
    </p:spTree>
    <p:extLst>
      <p:ext uri="{BB962C8B-B14F-4D97-AF65-F5344CB8AC3E}">
        <p14:creationId xmlns:p14="http://schemas.microsoft.com/office/powerpoint/2010/main" val="4653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WHY WOMEN IN CHURCH OFFICE</a:t>
            </a:r>
            <a:r>
              <a:rPr lang="en-US" sz="2400" b="1" dirty="0" smtClean="0"/>
              <a:t>? THE EGALITARIAN POSITION.</a:t>
            </a:r>
            <a:endParaRPr lang="en-US" sz="2400" dirty="0"/>
          </a:p>
          <a:p>
            <a:r>
              <a:rPr lang="en-US" sz="2400" dirty="0"/>
              <a:t> </a:t>
            </a:r>
          </a:p>
          <a:p>
            <a:r>
              <a:rPr lang="en-US" sz="2400" dirty="0"/>
              <a:t>	But now in our day physical superiority is completely irrelevant, not a factor. We have machines that do all the heavy lifting now. </a:t>
            </a:r>
            <a:endParaRPr lang="en-US" sz="2400" dirty="0" smtClean="0"/>
          </a:p>
          <a:p>
            <a:r>
              <a:rPr lang="en-US" sz="2400" dirty="0"/>
              <a:t>	</a:t>
            </a:r>
            <a:r>
              <a:rPr lang="en-US" sz="2400" dirty="0" smtClean="0"/>
              <a:t>Women </a:t>
            </a:r>
            <a:r>
              <a:rPr lang="en-US" sz="2400" dirty="0"/>
              <a:t>can drive the same cars and trucks and fly the same fighter jets. </a:t>
            </a:r>
            <a:endParaRPr lang="en-US" sz="2400" dirty="0" smtClean="0"/>
          </a:p>
          <a:p>
            <a:r>
              <a:rPr lang="en-US" sz="2400" dirty="0"/>
              <a:t>	</a:t>
            </a:r>
            <a:r>
              <a:rPr lang="en-US" sz="2400" dirty="0" smtClean="0"/>
              <a:t>There </a:t>
            </a:r>
            <a:r>
              <a:rPr lang="en-US" sz="2400" dirty="0"/>
              <a:t>is no job that men can do that women cannot do also. </a:t>
            </a:r>
            <a:endParaRPr lang="en-US" sz="2400" dirty="0" smtClean="0"/>
          </a:p>
          <a:p>
            <a:r>
              <a:rPr lang="en-US" sz="2400" dirty="0"/>
              <a:t>	</a:t>
            </a:r>
            <a:r>
              <a:rPr lang="en-US" sz="2400" dirty="0" smtClean="0"/>
              <a:t>(It </a:t>
            </a:r>
            <a:r>
              <a:rPr lang="en-US" sz="2400" dirty="0"/>
              <a:t>feels like we need a few bars of that song from “Annie Get Your Gun”:  “Anything you can do I can do better</a:t>
            </a:r>
            <a:r>
              <a:rPr lang="en-US" sz="2400" dirty="0" smtClean="0"/>
              <a:t>.”) </a:t>
            </a:r>
            <a:endParaRPr lang="en-US" sz="2400" dirty="0"/>
          </a:p>
          <a:p>
            <a:r>
              <a:rPr lang="en-US" sz="2400" dirty="0"/>
              <a:t>	So “patriarchy” is no longer necessary, if it ever was, and now must be characterized as “sin,” sexism, discrimination against women. </a:t>
            </a:r>
            <a:endParaRPr lang="en-US" sz="2400" dirty="0" smtClean="0"/>
          </a:p>
          <a:p>
            <a:r>
              <a:rPr lang="en-US" sz="2400" dirty="0"/>
              <a:t>	</a:t>
            </a:r>
            <a:r>
              <a:rPr lang="en-US" sz="2400" dirty="0" smtClean="0"/>
              <a:t>And </a:t>
            </a:r>
            <a:r>
              <a:rPr lang="en-US" sz="2400" dirty="0"/>
              <a:t>the whole, sordid history of the church and its complicity in sexism must be confessed and repented of. </a:t>
            </a:r>
          </a:p>
        </p:txBody>
      </p:sp>
    </p:spTree>
    <p:extLst>
      <p:ext uri="{BB962C8B-B14F-4D97-AF65-F5344CB8AC3E}">
        <p14:creationId xmlns:p14="http://schemas.microsoft.com/office/powerpoint/2010/main" val="284013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WHY WOMEN IN CHURCH OFFICE</a:t>
            </a:r>
            <a:r>
              <a:rPr lang="en-US" sz="2400" b="1" dirty="0" smtClean="0"/>
              <a:t>? THE EGALITARIAN POSITION.</a:t>
            </a:r>
            <a:endParaRPr lang="en-US" sz="2400" dirty="0"/>
          </a:p>
          <a:p>
            <a:r>
              <a:rPr lang="en-US" sz="2400" dirty="0"/>
              <a:t> </a:t>
            </a:r>
          </a:p>
          <a:p>
            <a:r>
              <a:rPr lang="en-US" sz="2400" dirty="0"/>
              <a:t>	It’s worth noting that when the liberal-leaning Presbyterian denomination our congregation left over a decade ago first began talking about women’s ordination in the mid-1900s, unconvinced church members and leaders were told that they just had to “dialogue” about this issue, that it was important to keep talking about it, “don’t close off communication.”  </a:t>
            </a:r>
            <a:endParaRPr lang="en-US" sz="2400" dirty="0" smtClean="0"/>
          </a:p>
          <a:p>
            <a:r>
              <a:rPr lang="en-US" sz="2400" dirty="0"/>
              <a:t>	</a:t>
            </a:r>
            <a:r>
              <a:rPr lang="en-US" sz="2400" dirty="0" smtClean="0"/>
              <a:t>But </a:t>
            </a:r>
            <a:r>
              <a:rPr lang="en-US" sz="2400" dirty="0"/>
              <a:t>then, after women in church office became official, then suddenly opponents were forbidden to “dialogue,” to mention their views anymore. </a:t>
            </a:r>
            <a:endParaRPr lang="en-US" sz="2400" dirty="0" smtClean="0"/>
          </a:p>
          <a:p>
            <a:r>
              <a:rPr lang="en-US" sz="2400" dirty="0"/>
              <a:t>	</a:t>
            </a:r>
            <a:r>
              <a:rPr lang="en-US" sz="2400" dirty="0" smtClean="0"/>
              <a:t>In </a:t>
            </a:r>
            <a:r>
              <a:rPr lang="en-US" sz="2400" dirty="0"/>
              <a:t>a few short years it became a “heresy” to disagree with women in church office. One could not be ordained to office, one would be thrown out of office, if they did not agree with it. So much for “dialogue.” </a:t>
            </a:r>
          </a:p>
        </p:txBody>
      </p:sp>
    </p:spTree>
    <p:extLst>
      <p:ext uri="{BB962C8B-B14F-4D97-AF65-F5344CB8AC3E}">
        <p14:creationId xmlns:p14="http://schemas.microsoft.com/office/powerpoint/2010/main" val="111020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WHY WOMEN IN CHURCH OFFICE</a:t>
            </a:r>
            <a:r>
              <a:rPr lang="en-US" sz="2400" b="1" dirty="0" smtClean="0"/>
              <a:t>? THE EGALITARIAN POSITION.</a:t>
            </a:r>
            <a:endParaRPr lang="en-US" sz="2400" dirty="0"/>
          </a:p>
          <a:p>
            <a:r>
              <a:rPr lang="en-US" sz="2400" dirty="0"/>
              <a:t> </a:t>
            </a:r>
          </a:p>
          <a:p>
            <a:r>
              <a:rPr lang="en-US" sz="2400" dirty="0"/>
              <a:t>	So, in essence, the egalitarian argument is a cultural argument. </a:t>
            </a:r>
            <a:endParaRPr lang="en-US" sz="2400" dirty="0" smtClean="0"/>
          </a:p>
          <a:p>
            <a:r>
              <a:rPr lang="en-US" sz="2400" dirty="0"/>
              <a:t>	</a:t>
            </a:r>
            <a:r>
              <a:rPr lang="en-US" sz="2400" dirty="0" smtClean="0"/>
              <a:t>That </a:t>
            </a:r>
            <a:r>
              <a:rPr lang="en-US" sz="2400" dirty="0"/>
              <a:t>culture had been wrong. We, our culture, </a:t>
            </a:r>
            <a:r>
              <a:rPr lang="en-US" sz="2400" dirty="0" smtClean="0"/>
              <a:t>know </a:t>
            </a:r>
            <a:r>
              <a:rPr lang="en-US" sz="2400" dirty="0"/>
              <a:t>better now. We need to change our views. </a:t>
            </a:r>
            <a:endParaRPr lang="en-US" sz="2400" dirty="0" smtClean="0"/>
          </a:p>
          <a:p>
            <a:r>
              <a:rPr lang="en-US" sz="2400" dirty="0"/>
              <a:t>	</a:t>
            </a:r>
            <a:r>
              <a:rPr lang="en-US" sz="2400" dirty="0" smtClean="0"/>
              <a:t>True</a:t>
            </a:r>
            <a:r>
              <a:rPr lang="en-US" sz="2400" dirty="0"/>
              <a:t>, there were no additional Scriptures discovered, no ancient documents alleging that the previous interpretation of the Bible was incorrect, no unearthing of new definitions of biblical terms. </a:t>
            </a:r>
            <a:endParaRPr lang="en-US" sz="2400" dirty="0" smtClean="0"/>
          </a:p>
          <a:p>
            <a:r>
              <a:rPr lang="en-US" sz="2400" dirty="0"/>
              <a:t>	</a:t>
            </a:r>
            <a:r>
              <a:rPr lang="en-US" sz="2400" dirty="0" smtClean="0"/>
              <a:t>No</a:t>
            </a:r>
            <a:r>
              <a:rPr lang="en-US" sz="2400" dirty="0"/>
              <a:t>, it was by and large a cultural argument. </a:t>
            </a:r>
          </a:p>
        </p:txBody>
      </p:sp>
    </p:spTree>
    <p:extLst>
      <p:ext uri="{BB962C8B-B14F-4D97-AF65-F5344CB8AC3E}">
        <p14:creationId xmlns:p14="http://schemas.microsoft.com/office/powerpoint/2010/main" val="2223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WHY WOMEN IN CHURCH OFFICE</a:t>
            </a:r>
            <a:r>
              <a:rPr lang="en-US" sz="2400" b="1" dirty="0" smtClean="0"/>
              <a:t>? THE EGALITARIAN POSITION.</a:t>
            </a:r>
            <a:endParaRPr lang="en-US" sz="2400" dirty="0"/>
          </a:p>
          <a:p>
            <a:r>
              <a:rPr lang="en-US" sz="2400" dirty="0"/>
              <a:t> </a:t>
            </a:r>
          </a:p>
          <a:p>
            <a:r>
              <a:rPr lang="en-US" sz="2400" dirty="0"/>
              <a:t>	And this was aided by sentimentalism and shaming. </a:t>
            </a:r>
            <a:endParaRPr lang="en-US" sz="2400" dirty="0" smtClean="0"/>
          </a:p>
          <a:p>
            <a:r>
              <a:rPr lang="en-US" sz="2400" dirty="0"/>
              <a:t>	</a:t>
            </a:r>
            <a:r>
              <a:rPr lang="en-US" sz="2400" dirty="0" smtClean="0"/>
              <a:t>“</a:t>
            </a:r>
            <a:r>
              <a:rPr lang="en-US" sz="2400" dirty="0"/>
              <a:t>Are you saying that men are better than women?” </a:t>
            </a:r>
            <a:endParaRPr lang="en-US" sz="2400" dirty="0" smtClean="0"/>
          </a:p>
          <a:p>
            <a:r>
              <a:rPr lang="en-US" sz="2400" dirty="0"/>
              <a:t>	</a:t>
            </a:r>
            <a:r>
              <a:rPr lang="en-US" sz="2400" dirty="0" smtClean="0"/>
              <a:t>“</a:t>
            </a:r>
            <a:r>
              <a:rPr lang="en-US" sz="2400" dirty="0"/>
              <a:t>Do you think that women are not good enough?” </a:t>
            </a:r>
            <a:endParaRPr lang="en-US" sz="2400" dirty="0" smtClean="0"/>
          </a:p>
          <a:p>
            <a:r>
              <a:rPr lang="en-US" sz="2400" dirty="0"/>
              <a:t>	</a:t>
            </a:r>
            <a:r>
              <a:rPr lang="en-US" sz="2400" dirty="0" smtClean="0"/>
              <a:t>“</a:t>
            </a:r>
            <a:r>
              <a:rPr lang="en-US" sz="2400" dirty="0"/>
              <a:t>Why do you hate women so much?” </a:t>
            </a:r>
            <a:endParaRPr lang="en-US" sz="2400" dirty="0" smtClean="0"/>
          </a:p>
          <a:p>
            <a:r>
              <a:rPr lang="en-US" sz="2400" dirty="0"/>
              <a:t>	</a:t>
            </a:r>
            <a:r>
              <a:rPr lang="en-US" sz="2400" dirty="0" smtClean="0"/>
              <a:t>“</a:t>
            </a:r>
            <a:r>
              <a:rPr lang="en-US" sz="2400" dirty="0"/>
              <a:t>You’re just are afraid of strong women.” </a:t>
            </a:r>
            <a:endParaRPr lang="en-US" sz="2400" dirty="0" smtClean="0"/>
          </a:p>
          <a:p>
            <a:r>
              <a:rPr lang="en-US" sz="2400" dirty="0"/>
              <a:t>	</a:t>
            </a:r>
            <a:r>
              <a:rPr lang="en-US" sz="2400" dirty="0" smtClean="0"/>
              <a:t>“</a:t>
            </a:r>
            <a:r>
              <a:rPr lang="en-US" sz="2400" dirty="0"/>
              <a:t>You’re insecure in your manhood.” </a:t>
            </a:r>
            <a:endParaRPr lang="en-US" sz="2400" dirty="0" smtClean="0"/>
          </a:p>
          <a:p>
            <a:r>
              <a:rPr lang="en-US" sz="2400" dirty="0"/>
              <a:t>	</a:t>
            </a:r>
            <a:r>
              <a:rPr lang="en-US" sz="2400" dirty="0" smtClean="0"/>
              <a:t>“</a:t>
            </a:r>
            <a:r>
              <a:rPr lang="en-US" sz="2400" dirty="0"/>
              <a:t>You want to exploit women.” </a:t>
            </a:r>
            <a:endParaRPr lang="en-US" sz="2400" dirty="0" smtClean="0"/>
          </a:p>
          <a:p>
            <a:r>
              <a:rPr lang="en-US" sz="2400" dirty="0" smtClean="0"/>
              <a:t>	“</a:t>
            </a:r>
            <a:r>
              <a:rPr lang="en-US" sz="2400" dirty="0"/>
              <a:t>You are a sexist bigot.” </a:t>
            </a:r>
            <a:endParaRPr lang="en-US" sz="2400" dirty="0" smtClean="0"/>
          </a:p>
          <a:p>
            <a:r>
              <a:rPr lang="en-US" sz="2400" dirty="0"/>
              <a:t>	</a:t>
            </a:r>
            <a:r>
              <a:rPr lang="en-US" sz="2400" dirty="0" smtClean="0"/>
              <a:t>“</a:t>
            </a:r>
            <a:r>
              <a:rPr lang="en-US" sz="2400" dirty="0"/>
              <a:t>You are a hater.” </a:t>
            </a:r>
            <a:endParaRPr lang="en-US" sz="2400" dirty="0" smtClean="0"/>
          </a:p>
          <a:p>
            <a:r>
              <a:rPr lang="en-US" sz="2400" dirty="0"/>
              <a:t>	</a:t>
            </a:r>
            <a:r>
              <a:rPr lang="en-US" sz="2400" dirty="0" smtClean="0"/>
              <a:t>“</a:t>
            </a:r>
            <a:r>
              <a:rPr lang="en-US" sz="2400" dirty="0"/>
              <a:t>This amounts to the abuse of women.” </a:t>
            </a:r>
            <a:endParaRPr lang="en-US" sz="2400" dirty="0" smtClean="0"/>
          </a:p>
        </p:txBody>
      </p:sp>
    </p:spTree>
    <p:extLst>
      <p:ext uri="{BB962C8B-B14F-4D97-AF65-F5344CB8AC3E}">
        <p14:creationId xmlns:p14="http://schemas.microsoft.com/office/powerpoint/2010/main" val="6926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WHY WOMEN IN CHURCH OFFICE</a:t>
            </a:r>
            <a:r>
              <a:rPr lang="en-US" sz="2400" b="1" dirty="0" smtClean="0"/>
              <a:t>? THE EGALITARIAN POSITION.</a:t>
            </a:r>
            <a:endParaRPr lang="en-US" sz="2400" dirty="0"/>
          </a:p>
          <a:p>
            <a:r>
              <a:rPr lang="en-US" sz="2400" dirty="0"/>
              <a:t> </a:t>
            </a:r>
          </a:p>
          <a:p>
            <a:r>
              <a:rPr lang="en-US" sz="2400" dirty="0"/>
              <a:t>	</a:t>
            </a:r>
            <a:r>
              <a:rPr lang="en-US" sz="2400" dirty="0" smtClean="0"/>
              <a:t>And </a:t>
            </a:r>
            <a:r>
              <a:rPr lang="en-US" sz="2400" dirty="0"/>
              <a:t>more </a:t>
            </a:r>
            <a:r>
              <a:rPr lang="en-US" sz="2400" dirty="0" smtClean="0"/>
              <a:t>recently: </a:t>
            </a:r>
            <a:r>
              <a:rPr lang="en-US" sz="2400" dirty="0"/>
              <a:t>“That’s only your toxic masculinity speaking. You need to check your male privilege at the door.”  </a:t>
            </a:r>
            <a:endParaRPr lang="en-US" sz="2400" dirty="0" smtClean="0"/>
          </a:p>
          <a:p>
            <a:endParaRPr lang="en-US" sz="2400" dirty="0"/>
          </a:p>
          <a:p>
            <a:r>
              <a:rPr lang="en-US" sz="2400" dirty="0" smtClean="0"/>
              <a:t>	And please beware of where this is leading, the most coveted status of all…</a:t>
            </a:r>
          </a:p>
          <a:p>
            <a:pPr algn="ctr"/>
            <a:endParaRPr lang="en-US" sz="2400" dirty="0"/>
          </a:p>
          <a:p>
            <a:pPr algn="ctr"/>
            <a:r>
              <a:rPr lang="en-US" sz="4800" dirty="0" smtClean="0"/>
              <a:t>the VICTIM!</a:t>
            </a:r>
          </a:p>
        </p:txBody>
      </p:sp>
    </p:spTree>
    <p:extLst>
      <p:ext uri="{BB962C8B-B14F-4D97-AF65-F5344CB8AC3E}">
        <p14:creationId xmlns:p14="http://schemas.microsoft.com/office/powerpoint/2010/main" val="108947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WHY WOMEN IN CHURCH OFFICE</a:t>
            </a:r>
            <a:r>
              <a:rPr lang="en-US" sz="2400" b="1" dirty="0" smtClean="0"/>
              <a:t>? THE EGALITARIAN POSITION.</a:t>
            </a:r>
            <a:endParaRPr lang="en-US" sz="2400" dirty="0"/>
          </a:p>
          <a:p>
            <a:r>
              <a:rPr lang="en-US" sz="2400" dirty="0"/>
              <a:t> </a:t>
            </a:r>
          </a:p>
          <a:p>
            <a:r>
              <a:rPr lang="en-US" sz="2400" dirty="0"/>
              <a:t>	So the previous culture was male dominated, purely an accident of biology. </a:t>
            </a:r>
            <a:endParaRPr lang="en-US" sz="2400" dirty="0" smtClean="0"/>
          </a:p>
          <a:p>
            <a:r>
              <a:rPr lang="en-US" sz="2400" dirty="0"/>
              <a:t>	</a:t>
            </a:r>
            <a:r>
              <a:rPr lang="en-US" sz="2400" dirty="0" smtClean="0"/>
              <a:t>But </a:t>
            </a:r>
            <a:r>
              <a:rPr lang="en-US" sz="2400" dirty="0"/>
              <a:t>now we have moved on. </a:t>
            </a:r>
            <a:endParaRPr lang="en-US" sz="2400" dirty="0" smtClean="0"/>
          </a:p>
          <a:p>
            <a:r>
              <a:rPr lang="en-US" sz="2400" dirty="0"/>
              <a:t>	</a:t>
            </a:r>
            <a:r>
              <a:rPr lang="en-US" sz="2400" dirty="0" smtClean="0"/>
              <a:t>Men </a:t>
            </a:r>
            <a:r>
              <a:rPr lang="en-US" sz="2400" dirty="0"/>
              <a:t>and women are absolutely equal, and we need to confess the shortcomings of the biblical writers and the church in the past, and create a new church that celebrates this newfound equality. </a:t>
            </a:r>
          </a:p>
          <a:p>
            <a:r>
              <a:rPr lang="en-US" sz="2400" dirty="0"/>
              <a:t>	That’s a pretty damning indictment, and we should mull that over while we take our break.</a:t>
            </a:r>
          </a:p>
          <a:p>
            <a:r>
              <a:rPr lang="en-US" sz="2400" dirty="0"/>
              <a:t> </a:t>
            </a:r>
          </a:p>
        </p:txBody>
      </p:sp>
    </p:spTree>
    <p:extLst>
      <p:ext uri="{BB962C8B-B14F-4D97-AF65-F5344CB8AC3E}">
        <p14:creationId xmlns:p14="http://schemas.microsoft.com/office/powerpoint/2010/main" val="13123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078313"/>
          </a:xfrm>
          <a:prstGeom prst="rect">
            <a:avLst/>
          </a:prstGeom>
          <a:noFill/>
        </p:spPr>
        <p:txBody>
          <a:bodyPr wrap="square" rtlCol="0">
            <a:spAutoFit/>
          </a:bodyPr>
          <a:lstStyle/>
          <a:p>
            <a:r>
              <a:rPr lang="en-US" sz="3600" dirty="0" smtClean="0"/>
              <a:t>“MALE AND FEMALE HE CREATED THEM”</a:t>
            </a:r>
          </a:p>
          <a:p>
            <a:endParaRPr lang="en-US" sz="3600" dirty="0"/>
          </a:p>
          <a:p>
            <a:r>
              <a:rPr lang="en-US" sz="3600" dirty="0" smtClean="0"/>
              <a:t>	June 7:  “God’s Design for Men and Women”</a:t>
            </a:r>
          </a:p>
          <a:p>
            <a:r>
              <a:rPr lang="en-US" sz="3600" dirty="0"/>
              <a:t>	</a:t>
            </a:r>
            <a:endParaRPr lang="en-US" sz="3600" dirty="0" smtClean="0"/>
          </a:p>
          <a:p>
            <a:r>
              <a:rPr lang="en-US" sz="3600" dirty="0"/>
              <a:t>	</a:t>
            </a:r>
            <a:r>
              <a:rPr lang="en-US" sz="3600" dirty="0" smtClean="0"/>
              <a:t>June 14: “Male and Female in Marriage”</a:t>
            </a:r>
          </a:p>
          <a:p>
            <a:endParaRPr lang="en-US" sz="3600" dirty="0"/>
          </a:p>
          <a:p>
            <a:r>
              <a:rPr lang="en-US" sz="3600" dirty="0" smtClean="0"/>
              <a:t>	June 28: Male and Female in the Church”</a:t>
            </a:r>
          </a:p>
          <a:p>
            <a:endParaRPr lang="en-US" sz="3600" dirty="0"/>
          </a:p>
          <a:p>
            <a:r>
              <a:rPr lang="en-US" sz="3600" dirty="0" smtClean="0"/>
              <a:t>Past seminars may be accessed at www.hosperspca.org</a:t>
            </a:r>
            <a:endParaRPr lang="en-US" sz="3600" dirty="0"/>
          </a:p>
        </p:txBody>
      </p:sp>
    </p:spTree>
    <p:extLst>
      <p:ext uri="{BB962C8B-B14F-4D97-AF65-F5344CB8AC3E}">
        <p14:creationId xmlns:p14="http://schemas.microsoft.com/office/powerpoint/2010/main" val="4433542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In summary, the charge of the egalitarian position is that the church has been captivated by a sinful, sexist culture for too long, and we need to lead the way into a new, open-minded and equal practice.</a:t>
            </a:r>
          </a:p>
          <a:p>
            <a:r>
              <a:rPr lang="en-US" sz="2400" dirty="0"/>
              <a:t>	Let me pose a plausible alternative to this reading of history and culture from the complementarian side. </a:t>
            </a:r>
          </a:p>
          <a:p>
            <a:r>
              <a:rPr lang="en-US" sz="2400" dirty="0"/>
              <a:t> </a:t>
            </a:r>
          </a:p>
        </p:txBody>
      </p:sp>
    </p:spTree>
    <p:extLst>
      <p:ext uri="{BB962C8B-B14F-4D97-AF65-F5344CB8AC3E}">
        <p14:creationId xmlns:p14="http://schemas.microsoft.com/office/powerpoint/2010/main" val="38500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What if the Bible is not </a:t>
            </a:r>
            <a:r>
              <a:rPr lang="en-US" sz="2400" dirty="0" smtClean="0"/>
              <a:t>just the </a:t>
            </a:r>
            <a:r>
              <a:rPr lang="en-US" sz="2400" dirty="0"/>
              <a:t>product of mere humans who were captivated by their culture and blinded by the sinful customs and expectations of the day? </a:t>
            </a:r>
            <a:endParaRPr lang="en-US" sz="2400" dirty="0" smtClean="0"/>
          </a:p>
          <a:p>
            <a:r>
              <a:rPr lang="en-US" sz="2400" dirty="0"/>
              <a:t>	</a:t>
            </a:r>
            <a:r>
              <a:rPr lang="en-US" sz="2400" dirty="0" smtClean="0"/>
              <a:t>What </a:t>
            </a:r>
            <a:r>
              <a:rPr lang="en-US" sz="2400" dirty="0"/>
              <a:t>if the first chapter of Genesis is not myth or legend, but is actually true? </a:t>
            </a:r>
            <a:endParaRPr lang="en-US" sz="2400" dirty="0" smtClean="0"/>
          </a:p>
          <a:p>
            <a:r>
              <a:rPr lang="en-US" sz="2400" dirty="0"/>
              <a:t>	</a:t>
            </a:r>
            <a:r>
              <a:rPr lang="en-US" sz="2400" dirty="0" smtClean="0"/>
              <a:t>What </a:t>
            </a:r>
            <a:r>
              <a:rPr lang="en-US" sz="2400" dirty="0"/>
              <a:t>if God did in fact create men and women with real differences, even beyond their mismatched physical strength? </a:t>
            </a:r>
            <a:endParaRPr lang="en-US" sz="2400" dirty="0" smtClean="0"/>
          </a:p>
          <a:p>
            <a:r>
              <a:rPr lang="en-US" sz="2400" dirty="0"/>
              <a:t>	</a:t>
            </a:r>
            <a:r>
              <a:rPr lang="en-US" sz="2400" dirty="0" smtClean="0"/>
              <a:t>If </a:t>
            </a:r>
            <a:r>
              <a:rPr lang="en-US" sz="2400" dirty="0"/>
              <a:t>men and women are different, and if God ordained men to be the leader in the home, then it may be that the universal, male leadership such as we find in the ancient world (and still in many parts of the world today) was not simply due an accident of nature, to denser bone structure or superior muscle mass in men. </a:t>
            </a:r>
          </a:p>
        </p:txBody>
      </p:sp>
    </p:spTree>
    <p:extLst>
      <p:ext uri="{BB962C8B-B14F-4D97-AF65-F5344CB8AC3E}">
        <p14:creationId xmlns:p14="http://schemas.microsoft.com/office/powerpoint/2010/main" val="36844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Maybe male leadership is a reflection of reality. </a:t>
            </a:r>
            <a:endParaRPr lang="en-US" sz="2400" dirty="0" smtClean="0"/>
          </a:p>
          <a:p>
            <a:r>
              <a:rPr lang="en-US" sz="2400" dirty="0"/>
              <a:t>	</a:t>
            </a:r>
            <a:r>
              <a:rPr lang="en-US" sz="2400" dirty="0" smtClean="0"/>
              <a:t>And </a:t>
            </a:r>
            <a:r>
              <a:rPr lang="en-US" sz="2400" dirty="0"/>
              <a:t>then maybe the biblical writers were not the hopeless, unwitting slaves and dupes of a sexist culture but were perhaps actually hearing and reporting messages from our Creator. </a:t>
            </a:r>
            <a:endParaRPr lang="en-US" sz="2400" dirty="0" smtClean="0"/>
          </a:p>
          <a:p>
            <a:r>
              <a:rPr lang="en-US" sz="2400" dirty="0"/>
              <a:t>	</a:t>
            </a:r>
            <a:r>
              <a:rPr lang="en-US" sz="2400" dirty="0" smtClean="0"/>
              <a:t>Maybe </a:t>
            </a:r>
            <a:r>
              <a:rPr lang="en-US" sz="2400" dirty="0"/>
              <a:t>the Bible, though written by humans, of course, is also the very Word and words of God written, inerrant and infallible and authoritative for all life and practice. </a:t>
            </a:r>
            <a:endParaRPr lang="en-US" sz="2400" dirty="0" smtClean="0"/>
          </a:p>
          <a:p>
            <a:r>
              <a:rPr lang="en-US" sz="2400" dirty="0"/>
              <a:t>	</a:t>
            </a:r>
            <a:r>
              <a:rPr lang="en-US" sz="2400" dirty="0" smtClean="0"/>
              <a:t>And </a:t>
            </a:r>
            <a:r>
              <a:rPr lang="en-US" sz="2400" dirty="0"/>
              <a:t>perhaps it is the Word of God that calls the church into existence through which Christ exercises his authority as the Head of the church. </a:t>
            </a:r>
          </a:p>
        </p:txBody>
      </p:sp>
    </p:spTree>
    <p:extLst>
      <p:ext uri="{BB962C8B-B14F-4D97-AF65-F5344CB8AC3E}">
        <p14:creationId xmlns:p14="http://schemas.microsoft.com/office/powerpoint/2010/main" val="187772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194" y="232012"/>
            <a:ext cx="4347894" cy="2893326"/>
          </a:xfrm>
          <a:prstGeom prst="rect">
            <a:avLst/>
          </a:prstGeom>
        </p:spPr>
      </p:pic>
      <p:pic>
        <p:nvPicPr>
          <p:cNvPr id="3" name="Picture 2"/>
          <p:cNvPicPr>
            <a:picLocks noChangeAspect="1"/>
          </p:cNvPicPr>
          <p:nvPr/>
        </p:nvPicPr>
        <p:blipFill>
          <a:blip r:embed="rId3"/>
          <a:stretch>
            <a:fillRect/>
          </a:stretch>
        </p:blipFill>
        <p:spPr>
          <a:xfrm>
            <a:off x="4965154" y="2146607"/>
            <a:ext cx="2213568" cy="3326400"/>
          </a:xfrm>
          <a:prstGeom prst="rect">
            <a:avLst/>
          </a:prstGeom>
        </p:spPr>
      </p:pic>
      <p:pic>
        <p:nvPicPr>
          <p:cNvPr id="4" name="Picture 3"/>
          <p:cNvPicPr>
            <a:picLocks noChangeAspect="1"/>
          </p:cNvPicPr>
          <p:nvPr/>
        </p:nvPicPr>
        <p:blipFill>
          <a:blip r:embed="rId4"/>
          <a:stretch>
            <a:fillRect/>
          </a:stretch>
        </p:blipFill>
        <p:spPr>
          <a:xfrm>
            <a:off x="7630103" y="3916909"/>
            <a:ext cx="4226674" cy="2634230"/>
          </a:xfrm>
          <a:prstGeom prst="rect">
            <a:avLst/>
          </a:prstGeom>
        </p:spPr>
      </p:pic>
    </p:spTree>
    <p:extLst>
      <p:ext uri="{BB962C8B-B14F-4D97-AF65-F5344CB8AC3E}">
        <p14:creationId xmlns:p14="http://schemas.microsoft.com/office/powerpoint/2010/main" val="404242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This, actually, is the historic position of the church, and has been for </a:t>
            </a:r>
            <a:r>
              <a:rPr lang="en-US" sz="2400" dirty="0" smtClean="0"/>
              <a:t>most </a:t>
            </a:r>
            <a:r>
              <a:rPr lang="en-US" sz="2400" dirty="0"/>
              <a:t>all of its history. </a:t>
            </a:r>
            <a:endParaRPr lang="en-US" sz="2400" dirty="0" smtClean="0"/>
          </a:p>
          <a:p>
            <a:r>
              <a:rPr lang="en-US" sz="2400" dirty="0"/>
              <a:t>	</a:t>
            </a:r>
            <a:r>
              <a:rPr lang="en-US" sz="2400" dirty="0" smtClean="0"/>
              <a:t>This </a:t>
            </a:r>
            <a:r>
              <a:rPr lang="en-US" sz="2400" dirty="0"/>
              <a:t>is the view that is denied, and must be denied by most of those holding the egalitarian view. </a:t>
            </a:r>
          </a:p>
          <a:p>
            <a:r>
              <a:rPr lang="en-US" sz="2400" dirty="0"/>
              <a:t>	I say “most of” because there are a few valiant egalitarians out there who try very hard to read the relevant biblical texts in the most feminist-friendly way possible. </a:t>
            </a:r>
            <a:endParaRPr lang="en-US" sz="2400" dirty="0" smtClean="0"/>
          </a:p>
          <a:p>
            <a:r>
              <a:rPr lang="en-US" sz="2400" dirty="0"/>
              <a:t>	</a:t>
            </a:r>
            <a:r>
              <a:rPr lang="en-US" sz="2400" dirty="0" smtClean="0"/>
              <a:t>They </a:t>
            </a:r>
            <a:r>
              <a:rPr lang="en-US" sz="2400" dirty="0"/>
              <a:t>would officially subscribe to the inerrancy of Scripture, while aiming at the feminist interpretation of these Bible passages. </a:t>
            </a:r>
            <a:endParaRPr lang="en-US" sz="2400" dirty="0" smtClean="0"/>
          </a:p>
          <a:p>
            <a:r>
              <a:rPr lang="en-US" sz="2400" dirty="0"/>
              <a:t>	</a:t>
            </a:r>
            <a:r>
              <a:rPr lang="en-US" sz="2400" dirty="0" smtClean="0"/>
              <a:t>I’ve </a:t>
            </a:r>
            <a:r>
              <a:rPr lang="en-US" sz="2400" dirty="0"/>
              <a:t>read their arguments and find them unconvincing.  </a:t>
            </a:r>
          </a:p>
        </p:txBody>
      </p:sp>
    </p:spTree>
    <p:extLst>
      <p:ext uri="{BB962C8B-B14F-4D97-AF65-F5344CB8AC3E}">
        <p14:creationId xmlns:p14="http://schemas.microsoft.com/office/powerpoint/2010/main" val="335078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But the complementarian would argue that there actually is a strong, sinful, cultural dynamic at work in these matters, and it is </a:t>
            </a:r>
            <a:r>
              <a:rPr lang="en-US" sz="2400" dirty="0" smtClean="0"/>
              <a:t>not the </a:t>
            </a:r>
            <a:r>
              <a:rPr lang="en-US" sz="2400" dirty="0"/>
              <a:t>so-called “patriarchy.” </a:t>
            </a:r>
            <a:endParaRPr lang="en-US" sz="2400" dirty="0" smtClean="0"/>
          </a:p>
          <a:p>
            <a:r>
              <a:rPr lang="en-US" sz="2400" dirty="0"/>
              <a:t>	</a:t>
            </a:r>
            <a:r>
              <a:rPr lang="en-US" sz="2400" dirty="0" smtClean="0"/>
              <a:t>This </a:t>
            </a:r>
            <a:r>
              <a:rPr lang="en-US" sz="2400" dirty="0"/>
              <a:t>other cultural dynamic is much more recent and is revealed when we consider what was taking place in the wider culture as the egalitarian perspective insisting on women in church office was being promoted in the mid-1900s. </a:t>
            </a:r>
            <a:endParaRPr lang="en-US" sz="2400" dirty="0" smtClean="0"/>
          </a:p>
          <a:p>
            <a:r>
              <a:rPr lang="en-US" sz="2400" dirty="0"/>
              <a:t>	</a:t>
            </a:r>
            <a:r>
              <a:rPr lang="en-US" sz="2400" dirty="0" smtClean="0"/>
              <a:t>What </a:t>
            </a:r>
            <a:r>
              <a:rPr lang="en-US" sz="2400" dirty="0"/>
              <a:t>else what happening culturally in our land at that time? What was changing? </a:t>
            </a:r>
            <a:endParaRPr lang="en-US" sz="2400" dirty="0" smtClean="0"/>
          </a:p>
          <a:p>
            <a:r>
              <a:rPr lang="en-US" sz="2400" dirty="0"/>
              <a:t>	Um, that would be the views of the wider culture regarding women in general and the rise of feminism. </a:t>
            </a:r>
          </a:p>
        </p:txBody>
      </p:sp>
    </p:spTree>
    <p:extLst>
      <p:ext uri="{BB962C8B-B14F-4D97-AF65-F5344CB8AC3E}">
        <p14:creationId xmlns:p14="http://schemas.microsoft.com/office/powerpoint/2010/main" val="1196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First wave feminism was mainly concerned with suffrage, the right of women to vote, which eventually was guaranteed by the ratification of the 19</a:t>
            </a:r>
            <a:r>
              <a:rPr lang="en-US" sz="2400" baseline="30000" dirty="0"/>
              <a:t>th</a:t>
            </a:r>
            <a:r>
              <a:rPr lang="en-US" sz="2400" dirty="0"/>
              <a:t> Amendment in 1920. </a:t>
            </a:r>
            <a:endParaRPr lang="en-US" sz="2400" dirty="0" smtClean="0"/>
          </a:p>
        </p:txBody>
      </p:sp>
    </p:spTree>
    <p:extLst>
      <p:ext uri="{BB962C8B-B14F-4D97-AF65-F5344CB8AC3E}">
        <p14:creationId xmlns:p14="http://schemas.microsoft.com/office/powerpoint/2010/main" val="15720564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096001"/>
          </a:xfrm>
          <a:prstGeom prst="rect">
            <a:avLst/>
          </a:prstGeom>
        </p:spPr>
      </p:pic>
    </p:spTree>
    <p:extLst>
      <p:ext uri="{BB962C8B-B14F-4D97-AF65-F5344CB8AC3E}">
        <p14:creationId xmlns:p14="http://schemas.microsoft.com/office/powerpoint/2010/main" val="29639221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a:t>
            </a:r>
            <a:r>
              <a:rPr lang="en-US" sz="2400" dirty="0" smtClean="0"/>
              <a:t>But </a:t>
            </a:r>
            <a:r>
              <a:rPr lang="en-US" sz="2400" dirty="0"/>
              <a:t>many feminists then moved on to focus on equality among men and women in the workplace, think, “careers.” </a:t>
            </a:r>
            <a:endParaRPr lang="en-US" sz="2400" dirty="0" smtClean="0"/>
          </a:p>
          <a:p>
            <a:r>
              <a:rPr lang="en-US" sz="2400" dirty="0"/>
              <a:t>	</a:t>
            </a:r>
            <a:r>
              <a:rPr lang="en-US" sz="2400" dirty="0" smtClean="0"/>
              <a:t>Think </a:t>
            </a:r>
            <a:r>
              <a:rPr lang="en-US" sz="2400" dirty="0"/>
              <a:t>“Rosie the riveter” working for war effort in the early 1940s. </a:t>
            </a:r>
            <a:endParaRPr lang="en-US" sz="2400" dirty="0" smtClean="0"/>
          </a:p>
          <a:p>
            <a:r>
              <a:rPr lang="en-US" sz="2400" dirty="0"/>
              <a:t>	</a:t>
            </a:r>
            <a:r>
              <a:rPr lang="en-US" sz="2400" dirty="0" smtClean="0"/>
              <a:t>The </a:t>
            </a:r>
            <a:r>
              <a:rPr lang="en-US" sz="2400" dirty="0"/>
              <a:t>Equal Pay Act was adopted in 1963. </a:t>
            </a:r>
          </a:p>
          <a:p>
            <a:r>
              <a:rPr lang="en-US" sz="2400" dirty="0"/>
              <a:t>	But if the culture was insisting that women could do all of the same jobs as men, some in the church became embarrassed by the fact that women were still barred from serving as elders and pastors. </a:t>
            </a:r>
          </a:p>
        </p:txBody>
      </p:sp>
    </p:spTree>
    <p:extLst>
      <p:ext uri="{BB962C8B-B14F-4D97-AF65-F5344CB8AC3E}">
        <p14:creationId xmlns:p14="http://schemas.microsoft.com/office/powerpoint/2010/main" val="401370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And the complementarian would argue that it is </a:t>
            </a:r>
            <a:r>
              <a:rPr lang="en-US" sz="2400" dirty="0" smtClean="0"/>
              <a:t>this </a:t>
            </a:r>
            <a:r>
              <a:rPr lang="en-US" sz="2400" dirty="0"/>
              <a:t>cultural pressure that became the unbiblical dynamic that deeply influenced the church in a sinful direction. </a:t>
            </a:r>
            <a:endParaRPr lang="en-US" sz="2400" dirty="0" smtClean="0"/>
          </a:p>
          <a:p>
            <a:r>
              <a:rPr lang="en-US" sz="2400" dirty="0"/>
              <a:t>	</a:t>
            </a:r>
            <a:r>
              <a:rPr lang="en-US" sz="2400" dirty="0" smtClean="0"/>
              <a:t>Whatever </a:t>
            </a:r>
            <a:r>
              <a:rPr lang="en-US" sz="2400" dirty="0"/>
              <a:t>you think of feminism in the culture at large, it is a fact that the egalitarian push in the church arose at the same time. </a:t>
            </a:r>
            <a:endParaRPr lang="en-US" sz="2400" dirty="0" smtClean="0"/>
          </a:p>
          <a:p>
            <a:r>
              <a:rPr lang="en-US" sz="2400" dirty="0"/>
              <a:t>	</a:t>
            </a:r>
            <a:r>
              <a:rPr lang="en-US" sz="2400" dirty="0" smtClean="0"/>
              <a:t>Is </a:t>
            </a:r>
            <a:r>
              <a:rPr lang="en-US" sz="2400" dirty="0"/>
              <a:t>this truly a matter of causation and not simply correlation? </a:t>
            </a:r>
            <a:endParaRPr lang="en-US" sz="2400" dirty="0" smtClean="0"/>
          </a:p>
          <a:p>
            <a:r>
              <a:rPr lang="en-US" sz="2400" dirty="0"/>
              <a:t>	</a:t>
            </a:r>
            <a:r>
              <a:rPr lang="en-US" sz="2400" dirty="0" smtClean="0"/>
              <a:t>That </a:t>
            </a:r>
            <a:r>
              <a:rPr lang="en-US" sz="2400" dirty="0"/>
              <a:t>might be hard to prove, except for the fact that the liberal church, the radically egalitarian church continued to follow, step by step, line by line, the trajectory of radical feminism in the culture. </a:t>
            </a:r>
          </a:p>
        </p:txBody>
      </p:sp>
    </p:spTree>
    <p:extLst>
      <p:ext uri="{BB962C8B-B14F-4D97-AF65-F5344CB8AC3E}">
        <p14:creationId xmlns:p14="http://schemas.microsoft.com/office/powerpoint/2010/main" val="3551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3140" y="48710"/>
            <a:ext cx="9090751" cy="6809289"/>
          </a:xfrm>
          <a:prstGeom prst="rect">
            <a:avLst/>
          </a:prstGeom>
        </p:spPr>
      </p:pic>
    </p:spTree>
    <p:extLst>
      <p:ext uri="{BB962C8B-B14F-4D97-AF65-F5344CB8AC3E}">
        <p14:creationId xmlns:p14="http://schemas.microsoft.com/office/powerpoint/2010/main" val="23387452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So called “second wave” feminism insisted that men and women are absolutely identical in every way and must be treated as complete equals, no distinctions. But is that true? </a:t>
            </a:r>
            <a:endParaRPr lang="en-US" sz="2400" dirty="0" smtClean="0"/>
          </a:p>
          <a:p>
            <a:r>
              <a:rPr lang="en-US" sz="2400" dirty="0"/>
              <a:t>	</a:t>
            </a:r>
            <a:r>
              <a:rPr lang="en-US" sz="2400" dirty="0" smtClean="0"/>
              <a:t>If </a:t>
            </a:r>
            <a:r>
              <a:rPr lang="en-US" sz="2400" dirty="0"/>
              <a:t>it is, then why are there women’s sports? Why is the </a:t>
            </a:r>
            <a:r>
              <a:rPr lang="en-US" sz="2400" dirty="0" smtClean="0"/>
              <a:t>ladies’ </a:t>
            </a:r>
            <a:r>
              <a:rPr lang="en-US" sz="2400" dirty="0"/>
              <a:t>tee on the golf course always several yards closer to the green?  </a:t>
            </a:r>
          </a:p>
          <a:p>
            <a:r>
              <a:rPr lang="en-US" sz="2400" dirty="0"/>
              <a:t>	And we know, of course, that the main difference between men and women is not bone density or muscle mass. </a:t>
            </a:r>
            <a:endParaRPr lang="en-US" sz="2400" dirty="0" smtClean="0"/>
          </a:p>
          <a:p>
            <a:r>
              <a:rPr lang="en-US" sz="2400" dirty="0"/>
              <a:t>	</a:t>
            </a:r>
            <a:r>
              <a:rPr lang="en-US" sz="2400" dirty="0" smtClean="0"/>
              <a:t>It’s </a:t>
            </a:r>
            <a:r>
              <a:rPr lang="en-US" sz="2400" dirty="0"/>
              <a:t>our respective reproductive equipping by which it is very, very possible for most women to become pregnant and it is absolutely impossible for any man to achieve the same. </a:t>
            </a:r>
            <a:endParaRPr lang="en-US" sz="2400" dirty="0" smtClean="0"/>
          </a:p>
          <a:p>
            <a:r>
              <a:rPr lang="en-US" sz="2400" dirty="0"/>
              <a:t>	</a:t>
            </a:r>
            <a:r>
              <a:rPr lang="en-US" sz="2400" dirty="0" smtClean="0"/>
              <a:t>This </a:t>
            </a:r>
            <a:r>
              <a:rPr lang="en-US" sz="2400" dirty="0"/>
              <a:t>difference was seen as the major obstacle to be overcome by second wave feminism, and the process began with the development of new methods of birth control. </a:t>
            </a:r>
          </a:p>
        </p:txBody>
      </p:sp>
    </p:spTree>
    <p:extLst>
      <p:ext uri="{BB962C8B-B14F-4D97-AF65-F5344CB8AC3E}">
        <p14:creationId xmlns:p14="http://schemas.microsoft.com/office/powerpoint/2010/main" val="400971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This may be news to many, but Al </a:t>
            </a:r>
            <a:r>
              <a:rPr lang="en-US" sz="2400" dirty="0" err="1"/>
              <a:t>Mohler</a:t>
            </a:r>
            <a:r>
              <a:rPr lang="en-US" sz="2400" dirty="0"/>
              <a:t> points out in his book, </a:t>
            </a:r>
            <a:r>
              <a:rPr lang="en-US" sz="2400" i="1" dirty="0"/>
              <a:t>We Cannot Be Silent,</a:t>
            </a:r>
            <a:r>
              <a:rPr lang="en-US" sz="2400" dirty="0"/>
              <a:t> that “the use of birth control was condemned by every single Christian denomination at the beginning of the twentieth century.” </a:t>
            </a:r>
            <a:endParaRPr lang="en-US" sz="2400" dirty="0" smtClean="0"/>
          </a:p>
          <a:p>
            <a:r>
              <a:rPr lang="en-US" sz="2400" dirty="0"/>
              <a:t>	</a:t>
            </a:r>
            <a:r>
              <a:rPr lang="en-US" sz="2400" dirty="0" smtClean="0"/>
              <a:t>He </a:t>
            </a:r>
            <a:r>
              <a:rPr lang="en-US" sz="2400" dirty="0"/>
              <a:t>goes on to note: </a:t>
            </a:r>
          </a:p>
          <a:p>
            <a:r>
              <a:rPr lang="en-US" sz="2400" dirty="0"/>
              <a:t>	“Historically, the Christian church condemned birth control because it has always sought to uphold the worth and dignity of children. Christians have consistently understood that children are, in every circumstance, a divine gift. This affirmation was so central to Christianity throughout the centuries that the issues of birth control, abortion, and infanticide were largely considered one and the same.” (</a:t>
            </a:r>
            <a:r>
              <a:rPr lang="en-US" sz="2400" dirty="0" err="1"/>
              <a:t>Mohler</a:t>
            </a:r>
            <a:r>
              <a:rPr lang="en-US" sz="2400" dirty="0"/>
              <a:t>, 18) </a:t>
            </a:r>
            <a:endParaRPr lang="en-US" sz="2400" dirty="0" smtClean="0"/>
          </a:p>
          <a:p>
            <a:r>
              <a:rPr lang="en-US" sz="2400" dirty="0"/>
              <a:t>	</a:t>
            </a:r>
            <a:r>
              <a:rPr lang="en-US" sz="2400" dirty="0" smtClean="0"/>
              <a:t>The </a:t>
            </a:r>
            <a:r>
              <a:rPr lang="en-US" sz="2400" dirty="0"/>
              <a:t>first church to break with the wholesale condemnation of birth control was the Church of England in 1930, less than a hundred years </a:t>
            </a:r>
            <a:r>
              <a:rPr lang="en-US" sz="2400" dirty="0" smtClean="0"/>
              <a:t>ago!</a:t>
            </a:r>
            <a:endParaRPr lang="en-US" sz="2400" dirty="0"/>
          </a:p>
        </p:txBody>
      </p:sp>
    </p:spTree>
    <p:extLst>
      <p:ext uri="{BB962C8B-B14F-4D97-AF65-F5344CB8AC3E}">
        <p14:creationId xmlns:p14="http://schemas.microsoft.com/office/powerpoint/2010/main" val="192399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00" y="226893"/>
            <a:ext cx="6638052" cy="3717309"/>
          </a:xfrm>
          <a:prstGeom prst="rect">
            <a:avLst/>
          </a:prstGeom>
        </p:spPr>
      </p:pic>
      <p:pic>
        <p:nvPicPr>
          <p:cNvPr id="3" name="Picture 2"/>
          <p:cNvPicPr>
            <a:picLocks noChangeAspect="1"/>
          </p:cNvPicPr>
          <p:nvPr/>
        </p:nvPicPr>
        <p:blipFill>
          <a:blip r:embed="rId3"/>
          <a:stretch>
            <a:fillRect/>
          </a:stretch>
        </p:blipFill>
        <p:spPr>
          <a:xfrm>
            <a:off x="7342496" y="3251141"/>
            <a:ext cx="4313331" cy="3230835"/>
          </a:xfrm>
          <a:prstGeom prst="rect">
            <a:avLst/>
          </a:prstGeom>
        </p:spPr>
      </p:pic>
    </p:spTree>
    <p:extLst>
      <p:ext uri="{BB962C8B-B14F-4D97-AF65-F5344CB8AC3E}">
        <p14:creationId xmlns:p14="http://schemas.microsoft.com/office/powerpoint/2010/main" val="25753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370975"/>
          </a:xfrm>
          <a:prstGeom prst="rect">
            <a:avLst/>
          </a:prstGeom>
          <a:noFill/>
        </p:spPr>
        <p:txBody>
          <a:bodyPr wrap="square" rtlCol="0">
            <a:spAutoFit/>
          </a:bodyPr>
          <a:lstStyle/>
          <a:p>
            <a:r>
              <a:rPr lang="en-US" sz="2400" b="1" dirty="0" smtClean="0"/>
              <a:t>INTRODUCTION</a:t>
            </a:r>
          </a:p>
          <a:p>
            <a:endParaRPr lang="en-US" sz="2400" dirty="0" smtClean="0"/>
          </a:p>
          <a:p>
            <a:r>
              <a:rPr lang="en-US" sz="2400" dirty="0"/>
              <a:t>	Can we stipulate that the view expressed earlier, that “only qualified men may serve in church offices of authority,” has been the majority, practically the </a:t>
            </a:r>
            <a:r>
              <a:rPr lang="en-US" sz="2400" b="1" i="1" dirty="0"/>
              <a:t>only</a:t>
            </a:r>
            <a:r>
              <a:rPr lang="en-US" sz="2400" dirty="0"/>
              <a:t> view in the church for almost all of her history? </a:t>
            </a:r>
            <a:endParaRPr lang="en-US" sz="2400" dirty="0" smtClean="0"/>
          </a:p>
          <a:p>
            <a:r>
              <a:rPr lang="en-US" sz="2400" dirty="0"/>
              <a:t>	</a:t>
            </a:r>
            <a:r>
              <a:rPr lang="en-US" sz="2400" dirty="0" smtClean="0"/>
              <a:t>That </a:t>
            </a:r>
            <a:r>
              <a:rPr lang="en-US" sz="2400" dirty="0"/>
              <a:t>is undoubtedly true. </a:t>
            </a:r>
            <a:endParaRPr lang="en-US" sz="2400" dirty="0" smtClean="0"/>
          </a:p>
          <a:p>
            <a:r>
              <a:rPr lang="en-US" sz="2400" dirty="0"/>
              <a:t>	</a:t>
            </a:r>
            <a:r>
              <a:rPr lang="en-US" sz="2400" dirty="0" smtClean="0"/>
              <a:t>Even </a:t>
            </a:r>
            <a:r>
              <a:rPr lang="en-US" sz="2400" dirty="0"/>
              <a:t>the ultra-liberal denomination that our congregation parted </a:t>
            </a:r>
            <a:r>
              <a:rPr lang="en-US" sz="2400" dirty="0" smtClean="0"/>
              <a:t>ways with </a:t>
            </a:r>
            <a:r>
              <a:rPr lang="en-US" sz="2400" dirty="0"/>
              <a:t>in 2006 only had women serving as </a:t>
            </a:r>
            <a:r>
              <a:rPr lang="en-US" sz="2400" dirty="0" smtClean="0"/>
              <a:t>pastors </a:t>
            </a:r>
            <a:r>
              <a:rPr lang="en-US" sz="2400" dirty="0"/>
              <a:t>since 1956. </a:t>
            </a:r>
          </a:p>
          <a:p>
            <a:r>
              <a:rPr lang="en-US" sz="2400" dirty="0"/>
              <a:t>	“On October 24, 1956, the Rev. Margaret Towner was ordained as the first woman minister in the Presbyterian Church.” This was so novel and newsworthy that “her photo was featured in </a:t>
            </a:r>
            <a:r>
              <a:rPr lang="en-US" sz="2400" i="1" dirty="0"/>
              <a:t>Life</a:t>
            </a:r>
            <a:r>
              <a:rPr lang="en-US" sz="2400" dirty="0"/>
              <a:t> magazine and other publications.” </a:t>
            </a:r>
          </a:p>
          <a:p>
            <a:r>
              <a:rPr lang="en-US" sz="2400" dirty="0"/>
              <a:t>https://www.pcusa.org/news/2016/5/24/pcusa-celebrates-60-years-womens-ordination/</a:t>
            </a:r>
          </a:p>
          <a:p>
            <a:endParaRPr lang="en-US" sz="2400" dirty="0" smtClean="0"/>
          </a:p>
          <a:p>
            <a:endParaRPr lang="en-US" sz="2400" dirty="0"/>
          </a:p>
          <a:p>
            <a:r>
              <a:rPr lang="en-US" sz="2400" dirty="0" smtClean="0"/>
              <a:t>	</a:t>
            </a:r>
            <a:endParaRPr lang="en-US" sz="2400" dirty="0"/>
          </a:p>
          <a:p>
            <a:r>
              <a:rPr lang="en-US" sz="2400" dirty="0"/>
              <a:t> </a:t>
            </a:r>
          </a:p>
        </p:txBody>
      </p:sp>
    </p:spTree>
    <p:extLst>
      <p:ext uri="{BB962C8B-B14F-4D97-AF65-F5344CB8AC3E}">
        <p14:creationId xmlns:p14="http://schemas.microsoft.com/office/powerpoint/2010/main" val="30033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The widespread availability of birth control in a simple form, mainly “the Pill,” virtually and practically unleashed the sexual revolution. </a:t>
            </a:r>
            <a:endParaRPr lang="en-US" sz="2400" dirty="0" smtClean="0"/>
          </a:p>
          <a:p>
            <a:r>
              <a:rPr lang="en-US" sz="2400" dirty="0"/>
              <a:t>	</a:t>
            </a:r>
            <a:r>
              <a:rPr lang="en-US" sz="2400" dirty="0" smtClean="0"/>
              <a:t>The </a:t>
            </a:r>
            <a:r>
              <a:rPr lang="en-US" sz="2400" dirty="0"/>
              <a:t>practice of birth control is so common today, that most people have not given it a second thought. </a:t>
            </a:r>
            <a:endParaRPr lang="en-US" sz="2400" dirty="0" smtClean="0"/>
          </a:p>
          <a:p>
            <a:r>
              <a:rPr lang="en-US" sz="2400" dirty="0"/>
              <a:t>	</a:t>
            </a:r>
            <a:r>
              <a:rPr lang="en-US" sz="2400" dirty="0" smtClean="0"/>
              <a:t>We </a:t>
            </a:r>
            <a:r>
              <a:rPr lang="en-US" sz="2400" dirty="0"/>
              <a:t>might say that most people today are the product of their societal norms in this matter, blind to any other perspective, </a:t>
            </a:r>
            <a:r>
              <a:rPr lang="en-US" sz="2400" dirty="0" smtClean="0"/>
              <a:t>captive </a:t>
            </a:r>
            <a:r>
              <a:rPr lang="en-US" sz="2400" dirty="0"/>
              <a:t>to their culture. </a:t>
            </a:r>
          </a:p>
        </p:txBody>
      </p:sp>
    </p:spTree>
    <p:extLst>
      <p:ext uri="{BB962C8B-B14F-4D97-AF65-F5344CB8AC3E}">
        <p14:creationId xmlns:p14="http://schemas.microsoft.com/office/powerpoint/2010/main" val="358353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And consider, divorce was for the most part unthinkable for Christians in the past. </a:t>
            </a:r>
            <a:endParaRPr lang="en-US" sz="2400" dirty="0" smtClean="0"/>
          </a:p>
          <a:p>
            <a:r>
              <a:rPr lang="en-US" sz="2400" dirty="0"/>
              <a:t>	</a:t>
            </a:r>
            <a:r>
              <a:rPr lang="en-US" sz="2400" dirty="0" smtClean="0"/>
              <a:t>But </a:t>
            </a:r>
            <a:r>
              <a:rPr lang="en-US" sz="2400" dirty="0"/>
              <a:t>also in that fateful decade of the 1960s, we saw the advent of “no-fault divorce” in the wider culture. </a:t>
            </a:r>
            <a:endParaRPr lang="en-US" sz="2400" dirty="0" smtClean="0"/>
          </a:p>
          <a:p>
            <a:r>
              <a:rPr lang="en-US" sz="2400" dirty="0"/>
              <a:t>	</a:t>
            </a:r>
            <a:r>
              <a:rPr lang="en-US" sz="2400" dirty="0" smtClean="0"/>
              <a:t>Prior </a:t>
            </a:r>
            <a:r>
              <a:rPr lang="en-US" sz="2400" dirty="0"/>
              <a:t>to this time divorce was difficult to obtain. </a:t>
            </a:r>
            <a:endParaRPr lang="en-US" sz="2400" dirty="0" smtClean="0"/>
          </a:p>
          <a:p>
            <a:r>
              <a:rPr lang="en-US" sz="2400" dirty="0"/>
              <a:t>	</a:t>
            </a:r>
            <a:r>
              <a:rPr lang="en-US" sz="2400" dirty="0" smtClean="0"/>
              <a:t>The </a:t>
            </a:r>
            <a:r>
              <a:rPr lang="en-US" sz="2400" dirty="0"/>
              <a:t>petitioner usually was required to furnish some grounds for the dissolution, generally adultery. </a:t>
            </a:r>
            <a:endParaRPr lang="en-US" sz="2400" dirty="0" smtClean="0"/>
          </a:p>
          <a:p>
            <a:r>
              <a:rPr lang="en-US" sz="2400" dirty="0"/>
              <a:t>	</a:t>
            </a:r>
            <a:r>
              <a:rPr lang="en-US" sz="2400" dirty="0" smtClean="0"/>
              <a:t>But </a:t>
            </a:r>
            <a:r>
              <a:rPr lang="en-US" sz="2400" dirty="0"/>
              <a:t>theories of sexual liberation nearly required the relaxing of such standards. </a:t>
            </a:r>
          </a:p>
        </p:txBody>
      </p:sp>
    </p:spTree>
    <p:extLst>
      <p:ext uri="{BB962C8B-B14F-4D97-AF65-F5344CB8AC3E}">
        <p14:creationId xmlns:p14="http://schemas.microsoft.com/office/powerpoint/2010/main" val="186959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Christians relying on God’s Word should have seen through this. </a:t>
            </a:r>
            <a:endParaRPr lang="en-US" sz="2400" dirty="0" smtClean="0"/>
          </a:p>
          <a:p>
            <a:r>
              <a:rPr lang="en-US" sz="2400" dirty="0"/>
              <a:t>	</a:t>
            </a:r>
            <a:r>
              <a:rPr lang="en-US" sz="2400" dirty="0" smtClean="0"/>
              <a:t>But </a:t>
            </a:r>
            <a:r>
              <a:rPr lang="en-US" sz="2400" dirty="0"/>
              <a:t>“Christian churches generally surrendered to the divorce rate revolution and abdicated their moral and biblical responsibility to uphold marriage in its covenantal essence.” (</a:t>
            </a:r>
            <a:r>
              <a:rPr lang="en-US" sz="2400" dirty="0" err="1"/>
              <a:t>Mohler</a:t>
            </a:r>
            <a:r>
              <a:rPr lang="en-US" sz="2400" dirty="0"/>
              <a:t>, 24)</a:t>
            </a:r>
          </a:p>
          <a:p>
            <a:r>
              <a:rPr lang="en-US" sz="2400" dirty="0"/>
              <a:t>	Contraception seemed to offer freedom to women (and even more to irresponsible men!), and easy-come, easy-go marriage offered freedom mainly to men, and mainly produced a lack of stability and security to women. </a:t>
            </a:r>
          </a:p>
        </p:txBody>
      </p:sp>
    </p:spTree>
    <p:extLst>
      <p:ext uri="{BB962C8B-B14F-4D97-AF65-F5344CB8AC3E}">
        <p14:creationId xmlns:p14="http://schemas.microsoft.com/office/powerpoint/2010/main" val="245416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And yet that was not enough. </a:t>
            </a:r>
            <a:endParaRPr lang="en-US" sz="2400" dirty="0" smtClean="0"/>
          </a:p>
          <a:p>
            <a:r>
              <a:rPr lang="en-US" sz="2400" dirty="0"/>
              <a:t>	</a:t>
            </a:r>
            <a:r>
              <a:rPr lang="en-US" sz="2400" dirty="0" smtClean="0"/>
              <a:t>Birth </a:t>
            </a:r>
            <a:r>
              <a:rPr lang="en-US" sz="2400" dirty="0"/>
              <a:t>control could be unreliable or misused, so to be absolutely free from the great inequity of pregnancy, many women were clamoring for the right to safe and legal elective abortion. </a:t>
            </a:r>
            <a:endParaRPr lang="en-US" sz="2400" dirty="0" smtClean="0"/>
          </a:p>
          <a:p>
            <a:r>
              <a:rPr lang="en-US" sz="2400" dirty="0"/>
              <a:t>	</a:t>
            </a:r>
            <a:r>
              <a:rPr lang="en-US" sz="2400" dirty="0" smtClean="0"/>
              <a:t>And </a:t>
            </a:r>
            <a:r>
              <a:rPr lang="en-US" sz="2400" dirty="0"/>
              <a:t>in 1973, they got what they wanted by a supreme court that many considered more of a mini-legislative body. </a:t>
            </a:r>
            <a:endParaRPr lang="en-US" sz="2400" dirty="0" smtClean="0"/>
          </a:p>
          <a:p>
            <a:r>
              <a:rPr lang="en-US" sz="2400" dirty="0"/>
              <a:t>	</a:t>
            </a:r>
            <a:r>
              <a:rPr lang="en-US" sz="2400" dirty="0" smtClean="0"/>
              <a:t>The </a:t>
            </a:r>
            <a:r>
              <a:rPr lang="en-US" sz="2400" dirty="0"/>
              <a:t>church, and even the culture at large, had been horrified by the notion of abortion for almost all of her history. </a:t>
            </a:r>
          </a:p>
        </p:txBody>
      </p:sp>
    </p:spTree>
    <p:extLst>
      <p:ext uri="{BB962C8B-B14F-4D97-AF65-F5344CB8AC3E}">
        <p14:creationId xmlns:p14="http://schemas.microsoft.com/office/powerpoint/2010/main" val="14835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But, and here’s the point, the progressive or liberal church seemed joined at the hip with radical feminism in the broader, non-Christian culture, and so quickly jumped on the pro-choice bandwagon. </a:t>
            </a:r>
            <a:endParaRPr lang="en-US" sz="2400" dirty="0" smtClean="0"/>
          </a:p>
          <a:p>
            <a:r>
              <a:rPr lang="en-US" sz="2400" dirty="0"/>
              <a:t>	</a:t>
            </a:r>
            <a:r>
              <a:rPr lang="en-US" sz="2400" dirty="0" smtClean="0"/>
              <a:t>For </a:t>
            </a:r>
            <a:r>
              <a:rPr lang="en-US" sz="2400" dirty="0"/>
              <a:t>nearly all of the twenty years I served in that liberal Presbyterian Church, I was active in a group called “Presbyterians Pro-Life.” </a:t>
            </a:r>
            <a:endParaRPr lang="en-US" sz="2400" dirty="0" smtClean="0"/>
          </a:p>
          <a:p>
            <a:r>
              <a:rPr lang="en-US" sz="2400" dirty="0"/>
              <a:t>	</a:t>
            </a:r>
            <a:r>
              <a:rPr lang="en-US" sz="2400" dirty="0" smtClean="0"/>
              <a:t>Along </a:t>
            </a:r>
            <a:r>
              <a:rPr lang="en-US" sz="2400" dirty="0"/>
              <a:t>with others, we labored to raise the conscience of the church that had previously cast in its lot with the pro-choice side. </a:t>
            </a:r>
          </a:p>
        </p:txBody>
      </p:sp>
    </p:spTree>
    <p:extLst>
      <p:ext uri="{BB962C8B-B14F-4D97-AF65-F5344CB8AC3E}">
        <p14:creationId xmlns:p14="http://schemas.microsoft.com/office/powerpoint/2010/main" val="390494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5447"/>
            <a:ext cx="12192000" cy="5307106"/>
          </a:xfrm>
          <a:prstGeom prst="rect">
            <a:avLst/>
          </a:prstGeom>
        </p:spPr>
      </p:pic>
    </p:spTree>
    <p:extLst>
      <p:ext uri="{BB962C8B-B14F-4D97-AF65-F5344CB8AC3E}">
        <p14:creationId xmlns:p14="http://schemas.microsoft.com/office/powerpoint/2010/main" val="27201661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a:t>
            </a:r>
            <a:r>
              <a:rPr lang="en-US" sz="2400" dirty="0" smtClean="0"/>
              <a:t>I’ll </a:t>
            </a:r>
            <a:r>
              <a:rPr lang="en-US" sz="2400" dirty="0"/>
              <a:t>never forget the conversation I had with the smartly- dressed, pro-choice grandmother who told me her daughter had had two children out of wedlock and had let them run wild. </a:t>
            </a:r>
            <a:endParaRPr lang="en-US" sz="2400" dirty="0" smtClean="0"/>
          </a:p>
          <a:p>
            <a:r>
              <a:rPr lang="en-US" sz="2400" dirty="0"/>
              <a:t>	</a:t>
            </a:r>
            <a:r>
              <a:rPr lang="en-US" sz="2400" dirty="0" smtClean="0"/>
              <a:t>These </a:t>
            </a:r>
            <a:r>
              <a:rPr lang="en-US" sz="2400" dirty="0"/>
              <a:t>children were ruined for life, not yet eight years </a:t>
            </a:r>
            <a:r>
              <a:rPr lang="en-US" sz="2400" dirty="0" smtClean="0"/>
              <a:t>old.</a:t>
            </a:r>
          </a:p>
          <a:p>
            <a:r>
              <a:rPr lang="en-US" sz="2400" dirty="0"/>
              <a:t>	</a:t>
            </a:r>
            <a:r>
              <a:rPr lang="en-US" sz="2400" dirty="0" smtClean="0"/>
              <a:t>And </a:t>
            </a:r>
            <a:r>
              <a:rPr lang="en-US" sz="2400" dirty="0"/>
              <a:t>their grandmother standing before me, was telling me that she wished that they had been aborted. </a:t>
            </a:r>
            <a:endParaRPr lang="en-US" sz="2400" dirty="0" smtClean="0"/>
          </a:p>
          <a:p>
            <a:r>
              <a:rPr lang="en-US" sz="2400" dirty="0"/>
              <a:t>	</a:t>
            </a:r>
            <a:r>
              <a:rPr lang="en-US" sz="2400" dirty="0" smtClean="0"/>
              <a:t>She </a:t>
            </a:r>
            <a:r>
              <a:rPr lang="en-US" sz="2400" dirty="0"/>
              <a:t>wished that her own grandchildren had never seen the light of day</a:t>
            </a:r>
            <a:r>
              <a:rPr lang="en-US" sz="2400" dirty="0" smtClean="0"/>
              <a:t>:</a:t>
            </a:r>
          </a:p>
          <a:p>
            <a:r>
              <a:rPr lang="en-US" sz="2400" dirty="0"/>
              <a:t>	</a:t>
            </a:r>
            <a:r>
              <a:rPr lang="en-US" sz="2400" dirty="0" smtClean="0"/>
              <a:t>	</a:t>
            </a:r>
            <a:r>
              <a:rPr lang="en-US" sz="2400" dirty="0" smtClean="0"/>
              <a:t> </a:t>
            </a:r>
            <a:r>
              <a:rPr lang="en-US" sz="2400" dirty="0"/>
              <a:t>the </a:t>
            </a:r>
            <a:r>
              <a:rPr lang="en-US" sz="2400" dirty="0" smtClean="0"/>
              <a:t>“grandma </a:t>
            </a:r>
            <a:r>
              <a:rPr lang="en-US" sz="2400" dirty="0"/>
              <a:t>from hell</a:t>
            </a:r>
            <a:r>
              <a:rPr lang="en-US" sz="2400" dirty="0" smtClean="0"/>
              <a:t>.”</a:t>
            </a:r>
            <a:endParaRPr lang="en-US" sz="2400" dirty="0"/>
          </a:p>
        </p:txBody>
      </p:sp>
    </p:spTree>
    <p:extLst>
      <p:ext uri="{BB962C8B-B14F-4D97-AF65-F5344CB8AC3E}">
        <p14:creationId xmlns:p14="http://schemas.microsoft.com/office/powerpoint/2010/main" val="24187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2238375"/>
            <a:ext cx="9144000" cy="2381250"/>
          </a:xfrm>
          <a:prstGeom prst="rect">
            <a:avLst/>
          </a:prstGeom>
        </p:spPr>
      </p:pic>
    </p:spTree>
    <p:extLst>
      <p:ext uri="{BB962C8B-B14F-4D97-AF65-F5344CB8AC3E}">
        <p14:creationId xmlns:p14="http://schemas.microsoft.com/office/powerpoint/2010/main" val="25621621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Just this week the PCUSA (liberal Presbyterian) “Office of Public Witness” sent out the following statement: </a:t>
            </a:r>
            <a:endParaRPr lang="en-US" sz="2400" dirty="0" smtClean="0"/>
          </a:p>
          <a:p>
            <a:r>
              <a:rPr lang="en-US" sz="2400" dirty="0"/>
              <a:t>	</a:t>
            </a:r>
            <a:r>
              <a:rPr lang="en-US" sz="2400" dirty="0" smtClean="0"/>
              <a:t>“</a:t>
            </a:r>
            <a:r>
              <a:rPr lang="en-US" sz="2400" dirty="0"/>
              <a:t>Today, the US Supreme Court issued a ruling in Dobbs v. Jackson Women’s Health Organization. In a 6 to 3 vote, the Supreme Court overturned the historic Roe v. Wade decision.” </a:t>
            </a:r>
            <a:endParaRPr lang="en-US" sz="2400" dirty="0" smtClean="0"/>
          </a:p>
          <a:p>
            <a:r>
              <a:rPr lang="en-US" sz="2400" dirty="0"/>
              <a:t>	</a:t>
            </a:r>
            <a:r>
              <a:rPr lang="en-US" sz="2400" dirty="0" smtClean="0"/>
              <a:t>And </a:t>
            </a:r>
            <a:r>
              <a:rPr lang="en-US" sz="2400" dirty="0"/>
              <a:t>how does this “Christian” church respond? </a:t>
            </a:r>
            <a:endParaRPr lang="en-US" sz="2400" dirty="0" smtClean="0"/>
          </a:p>
          <a:p>
            <a:r>
              <a:rPr lang="en-US" sz="2400" dirty="0"/>
              <a:t>	</a:t>
            </a:r>
            <a:r>
              <a:rPr lang="en-US" sz="2400" dirty="0" smtClean="0"/>
              <a:t>“</a:t>
            </a:r>
            <a:r>
              <a:rPr lang="en-US" sz="2400" dirty="0"/>
              <a:t>We are deeply outraged, saddened, and mortified by this decision.” </a:t>
            </a:r>
            <a:endParaRPr lang="en-US" sz="2400" dirty="0" smtClean="0"/>
          </a:p>
          <a:p>
            <a:r>
              <a:rPr lang="en-US" sz="2400" dirty="0"/>
              <a:t>	</a:t>
            </a:r>
            <a:r>
              <a:rPr lang="en-US" sz="2400" dirty="0" smtClean="0"/>
              <a:t>I </a:t>
            </a:r>
            <a:r>
              <a:rPr lang="en-US" sz="2400" dirty="0"/>
              <a:t>can only say that I am deeply thankful that our church has no connection to that offensive, blasphemy any longer. </a:t>
            </a:r>
          </a:p>
        </p:txBody>
      </p:sp>
    </p:spTree>
    <p:extLst>
      <p:ext uri="{BB962C8B-B14F-4D97-AF65-F5344CB8AC3E}">
        <p14:creationId xmlns:p14="http://schemas.microsoft.com/office/powerpoint/2010/main" val="205374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Now, of course, not all egalitarians are pro-divorce, pro-choice, and perhaps not even pro-birth control, either. I’m sure many are not. That’s not the point. </a:t>
            </a:r>
            <a:endParaRPr lang="en-US" sz="2400" dirty="0" smtClean="0"/>
          </a:p>
          <a:p>
            <a:r>
              <a:rPr lang="en-US" sz="2400" dirty="0"/>
              <a:t>	</a:t>
            </a:r>
            <a:r>
              <a:rPr lang="en-US" sz="2400" dirty="0" smtClean="0"/>
              <a:t>The </a:t>
            </a:r>
            <a:r>
              <a:rPr lang="en-US" sz="2400" dirty="0"/>
              <a:t>point is that the egalitarian position arose simultaneous with the radical feminist position in the larger, non-Christian culture. </a:t>
            </a:r>
            <a:endParaRPr lang="en-US" sz="2400" dirty="0" smtClean="0"/>
          </a:p>
          <a:p>
            <a:r>
              <a:rPr lang="en-US" sz="2400" dirty="0"/>
              <a:t>	</a:t>
            </a:r>
            <a:r>
              <a:rPr lang="en-US" sz="2400" dirty="0" smtClean="0"/>
              <a:t>And </a:t>
            </a:r>
            <a:r>
              <a:rPr lang="en-US" sz="2400" dirty="0"/>
              <a:t>many in the egalitarian realm of the church have marched on lock step embracing the whole, radical feminist package. </a:t>
            </a:r>
            <a:endParaRPr lang="en-US" sz="2400" dirty="0" smtClean="0"/>
          </a:p>
          <a:p>
            <a:r>
              <a:rPr lang="en-US" sz="2400" dirty="0"/>
              <a:t>	</a:t>
            </a:r>
            <a:r>
              <a:rPr lang="en-US" sz="2400" dirty="0" smtClean="0"/>
              <a:t>It </a:t>
            </a:r>
            <a:r>
              <a:rPr lang="en-US" sz="2400" dirty="0"/>
              <a:t>appears that these movements bear more than an accidental or coincidental connection. </a:t>
            </a:r>
          </a:p>
        </p:txBody>
      </p:sp>
    </p:spTree>
    <p:extLst>
      <p:ext uri="{BB962C8B-B14F-4D97-AF65-F5344CB8AC3E}">
        <p14:creationId xmlns:p14="http://schemas.microsoft.com/office/powerpoint/2010/main" val="7549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690" y="295132"/>
            <a:ext cx="2472805" cy="6358641"/>
          </a:xfrm>
          <a:prstGeom prst="rect">
            <a:avLst/>
          </a:prstGeom>
        </p:spPr>
      </p:pic>
      <p:pic>
        <p:nvPicPr>
          <p:cNvPr id="3" name="Picture 2"/>
          <p:cNvPicPr>
            <a:picLocks noChangeAspect="1"/>
          </p:cNvPicPr>
          <p:nvPr/>
        </p:nvPicPr>
        <p:blipFill>
          <a:blip r:embed="rId3"/>
          <a:stretch>
            <a:fillRect/>
          </a:stretch>
        </p:blipFill>
        <p:spPr>
          <a:xfrm>
            <a:off x="4012442" y="874009"/>
            <a:ext cx="7124131" cy="5200886"/>
          </a:xfrm>
          <a:prstGeom prst="rect">
            <a:avLst/>
          </a:prstGeom>
        </p:spPr>
      </p:pic>
    </p:spTree>
    <p:extLst>
      <p:ext uri="{BB962C8B-B14F-4D97-AF65-F5344CB8AC3E}">
        <p14:creationId xmlns:p14="http://schemas.microsoft.com/office/powerpoint/2010/main" val="211925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The egalitarians accuse the church of having capitulated to the dominant, patriarchal culture for nineteen and a half centuries, with them leading the way out of the sin of sexism and on to the Promised Land of equality. </a:t>
            </a:r>
          </a:p>
          <a:p>
            <a:r>
              <a:rPr lang="en-US" sz="2400" dirty="0"/>
              <a:t>	But you will excuse me if I suggest that it is the egalitarians who are guilty of cultural collusion, capitulation, if not complete captivity to the culture. </a:t>
            </a:r>
            <a:r>
              <a:rPr lang="en-US" sz="2400" dirty="0" smtClean="0"/>
              <a:t>It is the egalitarians who are the captives of the culture of today.</a:t>
            </a:r>
          </a:p>
          <a:p>
            <a:r>
              <a:rPr lang="en-US" sz="2400" dirty="0"/>
              <a:t>	</a:t>
            </a:r>
            <a:r>
              <a:rPr lang="en-US" sz="2400" dirty="0" smtClean="0"/>
              <a:t>And </a:t>
            </a:r>
            <a:r>
              <a:rPr lang="en-US" sz="2400" dirty="0"/>
              <a:t>it is to the culture of the sexual revolution, the same culture that is trying to lead us to a very, very bad place, if we have not already arrived. </a:t>
            </a:r>
          </a:p>
        </p:txBody>
      </p:sp>
    </p:spTree>
    <p:extLst>
      <p:ext uri="{BB962C8B-B14F-4D97-AF65-F5344CB8AC3E}">
        <p14:creationId xmlns:p14="http://schemas.microsoft.com/office/powerpoint/2010/main" val="50917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smtClean="0"/>
              <a:t>THE COMPLEMENTARIAN RESPONSE</a:t>
            </a:r>
            <a:endParaRPr lang="en-US" sz="2400" dirty="0"/>
          </a:p>
          <a:p>
            <a:r>
              <a:rPr lang="en-US" sz="2400" dirty="0"/>
              <a:t> </a:t>
            </a:r>
          </a:p>
          <a:p>
            <a:r>
              <a:rPr lang="en-US" sz="2400" dirty="0"/>
              <a:t>	Well, in the time remaining, and I apologize for the cursoriness of this, we should survey some of the relevant biblical texts.</a:t>
            </a:r>
          </a:p>
          <a:p>
            <a:r>
              <a:rPr lang="en-US" sz="2400" dirty="0"/>
              <a:t>	First, let me commend again the book by my friend Kevin DeYoung, </a:t>
            </a:r>
            <a:r>
              <a:rPr lang="en-US" sz="2400" i="1" dirty="0"/>
              <a:t>Men and Women in the Church: A Short, Biblical, Practical Introduction.</a:t>
            </a:r>
            <a:r>
              <a:rPr lang="en-US" sz="2400" dirty="0"/>
              <a:t> </a:t>
            </a:r>
            <a:endParaRPr lang="en-US" sz="2400" dirty="0" smtClean="0"/>
          </a:p>
          <a:p>
            <a:r>
              <a:rPr lang="en-US" sz="2400" dirty="0"/>
              <a:t>	</a:t>
            </a:r>
            <a:r>
              <a:rPr lang="en-US" sz="2400" dirty="0" smtClean="0"/>
              <a:t>He </a:t>
            </a:r>
            <a:r>
              <a:rPr lang="en-US" sz="2400" dirty="0"/>
              <a:t>does a much more thorough job of looking at the biblical texts than we can do in the next fifteen minutes or so. </a:t>
            </a:r>
          </a:p>
        </p:txBody>
      </p:sp>
    </p:spTree>
    <p:extLst>
      <p:ext uri="{BB962C8B-B14F-4D97-AF65-F5344CB8AC3E}">
        <p14:creationId xmlns:p14="http://schemas.microsoft.com/office/powerpoint/2010/main" val="298898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837528" cy="6868053"/>
          </a:xfrm>
          <a:prstGeom prst="rect">
            <a:avLst/>
          </a:prstGeom>
        </p:spPr>
      </p:pic>
      <p:pic>
        <p:nvPicPr>
          <p:cNvPr id="3" name="Picture 2"/>
          <p:cNvPicPr>
            <a:picLocks noChangeAspect="1"/>
          </p:cNvPicPr>
          <p:nvPr/>
        </p:nvPicPr>
        <p:blipFill>
          <a:blip r:embed="rId3"/>
          <a:stretch>
            <a:fillRect/>
          </a:stretch>
        </p:blipFill>
        <p:spPr>
          <a:xfrm>
            <a:off x="7670042" y="-14268"/>
            <a:ext cx="4521958" cy="6882321"/>
          </a:xfrm>
          <a:prstGeom prst="rect">
            <a:avLst/>
          </a:prstGeom>
        </p:spPr>
      </p:pic>
    </p:spTree>
    <p:extLst>
      <p:ext uri="{BB962C8B-B14F-4D97-AF65-F5344CB8AC3E}">
        <p14:creationId xmlns:p14="http://schemas.microsoft.com/office/powerpoint/2010/main" val="6907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Old Testament Considerations</a:t>
            </a:r>
            <a:endParaRPr lang="en-US" sz="2400" dirty="0"/>
          </a:p>
          <a:p>
            <a:r>
              <a:rPr lang="en-US" sz="2400" dirty="0"/>
              <a:t> </a:t>
            </a:r>
          </a:p>
          <a:p>
            <a:r>
              <a:rPr lang="en-US" sz="2400" dirty="0"/>
              <a:t>	Just some observations about men and women and positions of authority from the Old Testament, largely stolen from KDY, clear patterns.</a:t>
            </a:r>
          </a:p>
          <a:p>
            <a:r>
              <a:rPr lang="en-US" sz="2400" dirty="0"/>
              <a:t> </a:t>
            </a:r>
          </a:p>
          <a:p>
            <a:r>
              <a:rPr lang="en-US" sz="2400" dirty="0"/>
              <a:t>	</a:t>
            </a:r>
            <a:r>
              <a:rPr lang="en-US" sz="2400" b="1" u="sng" dirty="0"/>
              <a:t>1. Only men exercising official leadership</a:t>
            </a:r>
          </a:p>
          <a:p>
            <a:r>
              <a:rPr lang="en-US" sz="2400" dirty="0"/>
              <a:t> </a:t>
            </a:r>
          </a:p>
          <a:p>
            <a:r>
              <a:rPr lang="en-US" sz="2400" dirty="0"/>
              <a:t>	Yes, on the rare occasion, like Barak and Deborah in the book of Judges, we do find women stepping up when men fail. But Deborah only went with him at his request. She did not lead the troops into battle, she didn’t even fight. </a:t>
            </a:r>
          </a:p>
          <a:p>
            <a:r>
              <a:rPr lang="en-US" sz="2400" dirty="0"/>
              <a:t> </a:t>
            </a:r>
          </a:p>
          <a:p>
            <a:r>
              <a:rPr lang="en-US" sz="2400" dirty="0"/>
              <a:t>	</a:t>
            </a:r>
            <a:r>
              <a:rPr lang="en-US" sz="2400" b="1" u="sng" dirty="0"/>
              <a:t>2. Godly women displaying a wide range of heroic characteristics</a:t>
            </a:r>
          </a:p>
          <a:p>
            <a:r>
              <a:rPr lang="en-US" sz="2400" dirty="0"/>
              <a:t> </a:t>
            </a:r>
          </a:p>
          <a:p>
            <a:r>
              <a:rPr lang="en-US" sz="2400" dirty="0"/>
              <a:t>	The Bible is not sparing in its praise for heroic women</a:t>
            </a:r>
            <a:r>
              <a:rPr lang="en-US" sz="2400" dirty="0" smtClean="0"/>
              <a:t>.</a:t>
            </a:r>
            <a:r>
              <a:rPr lang="en-US" sz="2400" dirty="0"/>
              <a:t>	</a:t>
            </a:r>
          </a:p>
        </p:txBody>
      </p:sp>
    </p:spTree>
    <p:extLst>
      <p:ext uri="{BB962C8B-B14F-4D97-AF65-F5344CB8AC3E}">
        <p14:creationId xmlns:p14="http://schemas.microsoft.com/office/powerpoint/2010/main" val="121731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Old Testament Considerations</a:t>
            </a:r>
            <a:endParaRPr lang="en-US" sz="2400" dirty="0"/>
          </a:p>
          <a:p>
            <a:r>
              <a:rPr lang="en-US" sz="2400" dirty="0"/>
              <a:t> </a:t>
            </a:r>
          </a:p>
          <a:p>
            <a:r>
              <a:rPr lang="en-US" sz="2400" dirty="0"/>
              <a:t>	</a:t>
            </a:r>
            <a:r>
              <a:rPr lang="en-US" sz="2400" u="sng" dirty="0"/>
              <a:t>3. Godly women helping men</a:t>
            </a:r>
          </a:p>
          <a:p>
            <a:r>
              <a:rPr lang="en-US" sz="2400" dirty="0"/>
              <a:t>	</a:t>
            </a:r>
          </a:p>
          <a:p>
            <a:r>
              <a:rPr lang="en-US" sz="2400" dirty="0"/>
              <a:t>	Often we find instances in the Old Testament of women helping men.</a:t>
            </a:r>
          </a:p>
          <a:p>
            <a:r>
              <a:rPr lang="en-US" sz="2400" dirty="0"/>
              <a:t> </a:t>
            </a:r>
          </a:p>
          <a:p>
            <a:r>
              <a:rPr lang="en-US" sz="2400" dirty="0"/>
              <a:t>	</a:t>
            </a:r>
            <a:r>
              <a:rPr lang="en-US" sz="2400" u="sng" dirty="0"/>
              <a:t>4. Ungodly women influencing men for evil and ungodly men mistreating women</a:t>
            </a:r>
          </a:p>
          <a:p>
            <a:r>
              <a:rPr lang="en-US" sz="2400" dirty="0"/>
              <a:t> </a:t>
            </a:r>
          </a:p>
          <a:p>
            <a:r>
              <a:rPr lang="en-US" sz="2400" dirty="0"/>
              <a:t>	So the converse is true. Some evil women led men into greater, shameful sin. And some evil men treated women harshly and abusively, often in their cowardice. The Bible is quite honest about the sinful treatment of women at the hands of bad men.</a:t>
            </a:r>
          </a:p>
          <a:p>
            <a:r>
              <a:rPr lang="en-US" sz="2400" dirty="0" smtClean="0"/>
              <a:t> </a:t>
            </a:r>
            <a:endParaRPr lang="en-US" sz="2400" dirty="0"/>
          </a:p>
        </p:txBody>
      </p:sp>
    </p:spTree>
    <p:extLst>
      <p:ext uri="{BB962C8B-B14F-4D97-AF65-F5344CB8AC3E}">
        <p14:creationId xmlns:p14="http://schemas.microsoft.com/office/powerpoint/2010/main" val="19067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Old Testament Considerations</a:t>
            </a:r>
            <a:endParaRPr lang="en-US" sz="2400" dirty="0"/>
          </a:p>
          <a:p>
            <a:r>
              <a:rPr lang="en-US" sz="2400" dirty="0"/>
              <a:t> </a:t>
            </a:r>
          </a:p>
          <a:p>
            <a:r>
              <a:rPr lang="en-US" sz="2400" dirty="0"/>
              <a:t>	</a:t>
            </a:r>
            <a:r>
              <a:rPr lang="en-US" sz="2400" b="1" u="sng" dirty="0"/>
              <a:t>5. Women finding pain and purpose associated with bearing and caring for children </a:t>
            </a:r>
          </a:p>
          <a:p>
            <a:r>
              <a:rPr lang="en-US" sz="2400" dirty="0"/>
              <a:t> </a:t>
            </a:r>
          </a:p>
          <a:p>
            <a:r>
              <a:rPr lang="en-US" sz="2400" dirty="0"/>
              <a:t>	It’s remarkable to find the number of women who had trouble conceiving, including the wives of all three patriarchs of Israel, Sarah, Rebekah, and Rachel. Here we find hints of the “seed of the woman” (Genesis 3:15) who would crush the serpent’s head, and perhaps the serpent’s seeking to prevent the bearing of children.</a:t>
            </a:r>
          </a:p>
          <a:p>
            <a:r>
              <a:rPr lang="en-US" sz="2400" dirty="0" smtClean="0"/>
              <a:t> </a:t>
            </a:r>
            <a:endParaRPr lang="en-US" sz="2400" dirty="0"/>
          </a:p>
        </p:txBody>
      </p:sp>
    </p:spTree>
    <p:extLst>
      <p:ext uri="{BB962C8B-B14F-4D97-AF65-F5344CB8AC3E}">
        <p14:creationId xmlns:p14="http://schemas.microsoft.com/office/powerpoint/2010/main" val="30257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Galatians 3:28</a:t>
            </a:r>
            <a:endParaRPr lang="en-US" sz="2400" dirty="0"/>
          </a:p>
          <a:p>
            <a:endParaRPr lang="en-US" sz="2400" dirty="0" smtClean="0"/>
          </a:p>
          <a:p>
            <a:r>
              <a:rPr lang="en-US" sz="2400" dirty="0"/>
              <a:t>	I want to look closely at the key text promoted by the egalitarian position. </a:t>
            </a:r>
          </a:p>
          <a:p>
            <a:r>
              <a:rPr lang="en-US" sz="2400" dirty="0"/>
              <a:t>	“</a:t>
            </a:r>
            <a:r>
              <a:rPr lang="en-US" sz="2400" i="1" dirty="0"/>
              <a:t>There is neither Jew nor Greek, there is neither slave nor free, there is no male and female, for you are all one in Christ Jesus.”</a:t>
            </a:r>
            <a:endParaRPr lang="en-US" sz="2400" dirty="0"/>
          </a:p>
          <a:p>
            <a:r>
              <a:rPr lang="en-US" sz="2400" dirty="0"/>
              <a:t>	Well, there it is in black and white! All are equal, right? Case closed. </a:t>
            </a:r>
            <a:endParaRPr lang="en-US" sz="2400" dirty="0" smtClean="0"/>
          </a:p>
          <a:p>
            <a:r>
              <a:rPr lang="en-US" sz="2400" dirty="0"/>
              <a:t>	</a:t>
            </a:r>
            <a:r>
              <a:rPr lang="en-US" sz="2400" dirty="0" smtClean="0"/>
              <a:t>But</a:t>
            </a:r>
            <a:r>
              <a:rPr lang="en-US" sz="2400" dirty="0"/>
              <a:t>, of course, the case is not closed. The burden in Galatians, where we find Paul employing the strongest of terms, has nothing to do with church office or church leadership. </a:t>
            </a:r>
            <a:endParaRPr lang="en-US" sz="2400" dirty="0" smtClean="0"/>
          </a:p>
          <a:p>
            <a:r>
              <a:rPr lang="en-US" sz="2400" dirty="0"/>
              <a:t>	</a:t>
            </a:r>
            <a:r>
              <a:rPr lang="en-US" sz="2400" dirty="0" smtClean="0"/>
              <a:t>The </a:t>
            </a:r>
            <a:r>
              <a:rPr lang="en-US" sz="2400" dirty="0"/>
              <a:t>question is how people are saved. Some Jews were insisting that Gentiles had to become Jews before they could become Christians. And Paul categorically rejects this. </a:t>
            </a:r>
            <a:endParaRPr lang="en-US" sz="2400" dirty="0" smtClean="0"/>
          </a:p>
          <a:p>
            <a:r>
              <a:rPr lang="en-US" sz="2400" dirty="0"/>
              <a:t>	</a:t>
            </a:r>
            <a:r>
              <a:rPr lang="en-US" sz="2400" dirty="0" smtClean="0"/>
              <a:t>This </a:t>
            </a:r>
            <a:r>
              <a:rPr lang="en-US" sz="2400" dirty="0"/>
              <a:t>verse is only demonstrating what all complementarians insist upon: that men and women are absolutely equal before God and in salvation, saved in the same way, through faith in Christ alone. </a:t>
            </a:r>
          </a:p>
          <a:p>
            <a:r>
              <a:rPr lang="en-US" sz="2400" dirty="0"/>
              <a:t> </a:t>
            </a:r>
          </a:p>
        </p:txBody>
      </p:sp>
    </p:spTree>
    <p:extLst>
      <p:ext uri="{BB962C8B-B14F-4D97-AF65-F5344CB8AC3E}">
        <p14:creationId xmlns:p14="http://schemas.microsoft.com/office/powerpoint/2010/main" val="158595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Galatians 3:28</a:t>
            </a:r>
            <a:endParaRPr lang="en-US" sz="2400" dirty="0"/>
          </a:p>
          <a:p>
            <a:endParaRPr lang="en-US" sz="2400" dirty="0" smtClean="0"/>
          </a:p>
          <a:p>
            <a:r>
              <a:rPr lang="en-US" sz="2400" dirty="0"/>
              <a:t>	If Paul’s point here was to open all church offices to women, then why did he later restrict the same </a:t>
            </a:r>
            <a:r>
              <a:rPr lang="en-US" sz="2400" dirty="0" smtClean="0"/>
              <a:t>from </a:t>
            </a:r>
            <a:r>
              <a:rPr lang="en-US" sz="2400" dirty="0"/>
              <a:t>women? </a:t>
            </a:r>
            <a:endParaRPr lang="en-US" sz="2400" dirty="0" smtClean="0"/>
          </a:p>
          <a:p>
            <a:r>
              <a:rPr lang="en-US" sz="2400" dirty="0"/>
              <a:t>	</a:t>
            </a:r>
            <a:r>
              <a:rPr lang="en-US" sz="2400" dirty="0" smtClean="0"/>
              <a:t>And </a:t>
            </a:r>
            <a:r>
              <a:rPr lang="en-US" sz="2400" dirty="0"/>
              <a:t>if this was his banner issue, then why does he fail to mention male and female in a parallel text in Colossians </a:t>
            </a:r>
            <a:r>
              <a:rPr lang="en-US" sz="2400" dirty="0" smtClean="0"/>
              <a:t>3:9-11? </a:t>
            </a:r>
          </a:p>
          <a:p>
            <a:r>
              <a:rPr lang="en-US" sz="2400" dirty="0"/>
              <a:t>	</a:t>
            </a:r>
            <a:r>
              <a:rPr lang="en-US" sz="2400" dirty="0" smtClean="0"/>
              <a:t>“</a:t>
            </a:r>
            <a:r>
              <a:rPr lang="en-US" sz="2400" i="1" dirty="0"/>
              <a:t>9 Do not lie to one another, seeing that you have put off the old self with its practices 10 and have put on the new self, which is being renewed in knowledge after the image of its creator. 11 </a:t>
            </a:r>
            <a:r>
              <a:rPr lang="en-US" sz="2400" b="1" i="1" dirty="0"/>
              <a:t>Here there is not Greek and Jew, circumcised and uncircumcised, barbarian, Scythian, slave, free; but Christ is all, and in all.</a:t>
            </a:r>
            <a:r>
              <a:rPr lang="en-US" sz="2400" dirty="0"/>
              <a:t>” </a:t>
            </a:r>
            <a:endParaRPr lang="en-US" sz="2400" dirty="0" smtClean="0"/>
          </a:p>
          <a:p>
            <a:r>
              <a:rPr lang="en-US" sz="2400" dirty="0"/>
              <a:t>	</a:t>
            </a:r>
            <a:r>
              <a:rPr lang="en-US" sz="2400" dirty="0" smtClean="0"/>
              <a:t>(</a:t>
            </a:r>
            <a:r>
              <a:rPr lang="en-US" sz="2400" dirty="0"/>
              <a:t>No mention of male and female.)</a:t>
            </a:r>
          </a:p>
          <a:p>
            <a:r>
              <a:rPr lang="en-US" sz="2400" dirty="0"/>
              <a:t> </a:t>
            </a:r>
          </a:p>
        </p:txBody>
      </p:sp>
    </p:spTree>
    <p:extLst>
      <p:ext uri="{BB962C8B-B14F-4D97-AF65-F5344CB8AC3E}">
        <p14:creationId xmlns:p14="http://schemas.microsoft.com/office/powerpoint/2010/main" val="193749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1 Timothy 2:11-12</a:t>
            </a:r>
            <a:endParaRPr lang="en-US" sz="2400" dirty="0"/>
          </a:p>
          <a:p>
            <a:endParaRPr lang="en-US" sz="2400" dirty="0" smtClean="0"/>
          </a:p>
          <a:p>
            <a:r>
              <a:rPr lang="en-US" sz="2400" dirty="0"/>
              <a:t>	But let’s look at the clearest text prohibiting women in offices of authority in the church, from 1 Timothy 2:8-15: </a:t>
            </a:r>
          </a:p>
          <a:p>
            <a:r>
              <a:rPr lang="en-US" sz="2400" i="1" dirty="0"/>
              <a:t>	“8 I desire then that in every place the men should pray, lifting holy hands without anger or quarreling; 9 likewise also that women should adorn themselves in respectable apparel, with modesty and self-control, not with braided hair and gold or pearls or costly attire, 10 but with what is proper for women who profess godliness —  with good works. 11 Let a woman learn quietly with all submissiveness. 12 I do not permit a woman to teach or to exercise authority over a man; rather, she is to remain quiet. 13 For Adam was formed first, then Eve; 14 and Adam was not deceived, but the woman was deceived and became a transgressor. 15 Yet she will be saved through childbearing —  if they continue in faith and love and holiness, with self-control.”</a:t>
            </a:r>
            <a:endParaRPr lang="en-US" sz="2400" dirty="0"/>
          </a:p>
          <a:p>
            <a:r>
              <a:rPr lang="en-US" sz="2400" dirty="0"/>
              <a:t> </a:t>
            </a:r>
          </a:p>
        </p:txBody>
      </p:sp>
    </p:spTree>
    <p:extLst>
      <p:ext uri="{BB962C8B-B14F-4D97-AF65-F5344CB8AC3E}">
        <p14:creationId xmlns:p14="http://schemas.microsoft.com/office/powerpoint/2010/main" val="258346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740307"/>
          </a:xfrm>
          <a:prstGeom prst="rect">
            <a:avLst/>
          </a:prstGeom>
          <a:noFill/>
        </p:spPr>
        <p:txBody>
          <a:bodyPr wrap="square" rtlCol="0">
            <a:spAutoFit/>
          </a:bodyPr>
          <a:lstStyle/>
          <a:p>
            <a:r>
              <a:rPr lang="en-US" sz="2400" b="1" dirty="0"/>
              <a:t>1 Timothy 2:11-12</a:t>
            </a:r>
            <a:endParaRPr lang="en-US" sz="2400" dirty="0"/>
          </a:p>
          <a:p>
            <a:endParaRPr lang="en-US" sz="2400" dirty="0" smtClean="0"/>
          </a:p>
          <a:p>
            <a:r>
              <a:rPr lang="en-US" sz="2400" dirty="0"/>
              <a:t>	The first thing that Paul acknowledges is that men and women are different. Men, in every place, not simply in this or that specific cultural context, are to be “</a:t>
            </a:r>
            <a:r>
              <a:rPr lang="en-US" sz="2400" i="1" dirty="0"/>
              <a:t>lifting holy hands without anger or quarreling….”</a:t>
            </a:r>
            <a:r>
              <a:rPr lang="en-US" sz="2400" dirty="0"/>
              <a:t> </a:t>
            </a:r>
            <a:endParaRPr lang="en-US" sz="2400" dirty="0" smtClean="0"/>
          </a:p>
          <a:p>
            <a:r>
              <a:rPr lang="en-US" sz="2400" dirty="0"/>
              <a:t>	</a:t>
            </a:r>
            <a:r>
              <a:rPr lang="en-US" sz="2400" dirty="0" smtClean="0"/>
              <a:t>Why </a:t>
            </a:r>
            <a:r>
              <a:rPr lang="en-US" sz="2400" dirty="0"/>
              <a:t>is this so? </a:t>
            </a:r>
            <a:endParaRPr lang="en-US" sz="2400" dirty="0" smtClean="0"/>
          </a:p>
          <a:p>
            <a:r>
              <a:rPr lang="en-US" sz="2400" dirty="0"/>
              <a:t>	</a:t>
            </a:r>
            <a:r>
              <a:rPr lang="en-US" sz="2400" dirty="0" smtClean="0"/>
              <a:t>Because </a:t>
            </a:r>
            <a:r>
              <a:rPr lang="en-US" sz="2400" dirty="0"/>
              <a:t>men do have superior physical strength and might be tempted to try to do God’s work through force, by compelling others, by violence. </a:t>
            </a:r>
            <a:endParaRPr lang="en-US" sz="2400" dirty="0" smtClean="0"/>
          </a:p>
          <a:p>
            <a:r>
              <a:rPr lang="en-US" sz="2400" dirty="0"/>
              <a:t>	Notice the first word of verse 9: “likewise.” So Paul is drawing a comparison between men and women, but the comparison is not about equivalency. </a:t>
            </a:r>
            <a:endParaRPr lang="en-US" sz="2400" dirty="0" smtClean="0"/>
          </a:p>
          <a:p>
            <a:r>
              <a:rPr lang="en-US" sz="2400" dirty="0"/>
              <a:t>	</a:t>
            </a:r>
            <a:r>
              <a:rPr lang="en-US" sz="2400" dirty="0" smtClean="0"/>
              <a:t>Men </a:t>
            </a:r>
            <a:r>
              <a:rPr lang="en-US" sz="2400" dirty="0"/>
              <a:t>might be tempted to resort to force. Women might be tempted to resort to outward beauty or charm. So Paul writes: “</a:t>
            </a:r>
            <a:r>
              <a:rPr lang="en-US" sz="2400" i="1" dirty="0"/>
              <a:t>9 likewise also that women should adorn themselves in respectable apparel, with modesty and self-control, not with braided hair and gold or pearls or costly attire, 10 but with what is proper for women who profess godliness —  with good works.”</a:t>
            </a:r>
            <a:r>
              <a:rPr lang="en-US" sz="2400" dirty="0"/>
              <a:t> </a:t>
            </a:r>
            <a:endParaRPr lang="en-US" sz="2400" dirty="0" smtClean="0"/>
          </a:p>
          <a:p>
            <a:r>
              <a:rPr lang="en-US" sz="2400" dirty="0"/>
              <a:t>	</a:t>
            </a:r>
            <a:r>
              <a:rPr lang="en-US" sz="2400" dirty="0" smtClean="0"/>
              <a:t>This </a:t>
            </a:r>
            <a:r>
              <a:rPr lang="en-US" sz="2400" dirty="0"/>
              <a:t>is the woman’s proper attire.</a:t>
            </a:r>
          </a:p>
          <a:p>
            <a:endParaRPr lang="en-US" sz="2400" dirty="0"/>
          </a:p>
          <a:p>
            <a:r>
              <a:rPr lang="en-US" sz="2400" dirty="0"/>
              <a:t> </a:t>
            </a:r>
          </a:p>
        </p:txBody>
      </p:sp>
    </p:spTree>
    <p:extLst>
      <p:ext uri="{BB962C8B-B14F-4D97-AF65-F5344CB8AC3E}">
        <p14:creationId xmlns:p14="http://schemas.microsoft.com/office/powerpoint/2010/main" val="3869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7109639"/>
          </a:xfrm>
          <a:prstGeom prst="rect">
            <a:avLst/>
          </a:prstGeom>
          <a:noFill/>
        </p:spPr>
        <p:txBody>
          <a:bodyPr wrap="square" rtlCol="0">
            <a:spAutoFit/>
          </a:bodyPr>
          <a:lstStyle/>
          <a:p>
            <a:r>
              <a:rPr lang="en-US" sz="2400" b="1" dirty="0" smtClean="0"/>
              <a:t>INTRODUCTION</a:t>
            </a:r>
          </a:p>
          <a:p>
            <a:endParaRPr lang="en-US" sz="2400" dirty="0" smtClean="0"/>
          </a:p>
          <a:p>
            <a:r>
              <a:rPr lang="en-US" sz="2400" dirty="0"/>
              <a:t>	So if we take this as an average, the church has only had women in church office for 3.3% of its history. </a:t>
            </a:r>
            <a:endParaRPr lang="en-US" sz="2400" dirty="0" smtClean="0"/>
          </a:p>
          <a:p>
            <a:r>
              <a:rPr lang="en-US" sz="2400" dirty="0"/>
              <a:t>	</a:t>
            </a:r>
            <a:r>
              <a:rPr lang="en-US" sz="2400" dirty="0" smtClean="0"/>
              <a:t>For </a:t>
            </a:r>
            <a:r>
              <a:rPr lang="en-US" sz="2400" dirty="0"/>
              <a:t>over 96% of the church’s existence, the unbroken principle and practice has been that “only qualified men may serve the church in offices of authority.” </a:t>
            </a:r>
            <a:endParaRPr lang="en-US" sz="2400" dirty="0" smtClean="0"/>
          </a:p>
          <a:p>
            <a:r>
              <a:rPr lang="en-US" sz="2400" dirty="0"/>
              <a:t>	</a:t>
            </a:r>
            <a:r>
              <a:rPr lang="en-US" sz="2400" dirty="0" smtClean="0"/>
              <a:t>The </a:t>
            </a:r>
            <a:r>
              <a:rPr lang="en-US" sz="2400" dirty="0"/>
              <a:t>implication, then, is that the church has been wrong in this practice, for most of her history, and for scores of generations the church of Jesus Christ has been complicit in the scandal of disenfranchising millions of women, a rather serious charge!</a:t>
            </a:r>
          </a:p>
          <a:p>
            <a:r>
              <a:rPr lang="en-US" sz="2400" dirty="0"/>
              <a:t>	So here’s my question: </a:t>
            </a:r>
            <a:endParaRPr lang="en-US" sz="2400" dirty="0" smtClean="0"/>
          </a:p>
          <a:p>
            <a:r>
              <a:rPr lang="en-US" sz="2400" dirty="0"/>
              <a:t>	</a:t>
            </a:r>
            <a:r>
              <a:rPr lang="en-US" sz="2400" dirty="0" smtClean="0"/>
              <a:t>What </a:t>
            </a:r>
            <a:r>
              <a:rPr lang="en-US" sz="2400" dirty="0"/>
              <a:t>has changed in the last seventy-odd years that has caused this overturning of the church’s historic position? </a:t>
            </a:r>
            <a:endParaRPr lang="en-US" sz="2400" dirty="0" smtClean="0"/>
          </a:p>
          <a:p>
            <a:r>
              <a:rPr lang="en-US" sz="2400" dirty="0"/>
              <a:t>	</a:t>
            </a:r>
            <a:r>
              <a:rPr lang="en-US" sz="2400" dirty="0" smtClean="0"/>
              <a:t>What </a:t>
            </a:r>
            <a:r>
              <a:rPr lang="en-US" sz="2400" dirty="0"/>
              <a:t>has prompted this innovation that was unknown in the history of the church for virtually all of her life (96%)? </a:t>
            </a:r>
          </a:p>
          <a:p>
            <a:endParaRPr lang="en-US" sz="2400" dirty="0" smtClean="0"/>
          </a:p>
          <a:p>
            <a:endParaRPr lang="en-US" sz="2400" dirty="0"/>
          </a:p>
          <a:p>
            <a:r>
              <a:rPr lang="en-US" sz="2400" dirty="0" smtClean="0"/>
              <a:t>	</a:t>
            </a:r>
            <a:endParaRPr lang="en-US" sz="2400" dirty="0"/>
          </a:p>
          <a:p>
            <a:r>
              <a:rPr lang="en-US" sz="2400" dirty="0"/>
              <a:t> </a:t>
            </a:r>
          </a:p>
        </p:txBody>
      </p:sp>
    </p:spTree>
    <p:extLst>
      <p:ext uri="{BB962C8B-B14F-4D97-AF65-F5344CB8AC3E}">
        <p14:creationId xmlns:p14="http://schemas.microsoft.com/office/powerpoint/2010/main" val="280201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1 Timothy 2:11-12</a:t>
            </a:r>
            <a:endParaRPr lang="en-US" sz="2400" dirty="0"/>
          </a:p>
          <a:p>
            <a:endParaRPr lang="en-US" sz="2400" dirty="0" smtClean="0"/>
          </a:p>
          <a:p>
            <a:r>
              <a:rPr lang="en-US" sz="2400" dirty="0"/>
              <a:t>	In Paul’s counsel to men there is the move from the outward, not using their hands in force, to the inward, lifting holy hands toward God without anger or quarreling. </a:t>
            </a:r>
            <a:endParaRPr lang="en-US" sz="2400" dirty="0" smtClean="0"/>
          </a:p>
          <a:p>
            <a:r>
              <a:rPr lang="en-US" sz="2400" dirty="0"/>
              <a:t>	</a:t>
            </a:r>
            <a:r>
              <a:rPr lang="en-US" sz="2400" dirty="0" smtClean="0"/>
              <a:t>And </a:t>
            </a:r>
            <a:r>
              <a:rPr lang="en-US" sz="2400" dirty="0"/>
              <a:t>the same is true of women, not the outward beauty or attraction, but the inner quality of godliness demonstrated (likewise using their hands) for good works. </a:t>
            </a:r>
          </a:p>
          <a:p>
            <a:r>
              <a:rPr lang="en-US" sz="2400" dirty="0"/>
              <a:t> </a:t>
            </a:r>
          </a:p>
        </p:txBody>
      </p:sp>
    </p:spTree>
    <p:extLst>
      <p:ext uri="{BB962C8B-B14F-4D97-AF65-F5344CB8AC3E}">
        <p14:creationId xmlns:p14="http://schemas.microsoft.com/office/powerpoint/2010/main" val="107496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1 Timothy 2:11-12</a:t>
            </a:r>
            <a:endParaRPr lang="en-US" sz="2400" dirty="0"/>
          </a:p>
          <a:p>
            <a:endParaRPr lang="en-US" sz="2400" dirty="0" smtClean="0"/>
          </a:p>
          <a:p>
            <a:r>
              <a:rPr lang="en-US" sz="2400" dirty="0"/>
              <a:t>	Now we come to the most relevant part. </a:t>
            </a:r>
          </a:p>
          <a:p>
            <a:r>
              <a:rPr lang="en-US" sz="2400" dirty="0"/>
              <a:t>	“</a:t>
            </a:r>
            <a:r>
              <a:rPr lang="en-US" sz="2400" i="1" dirty="0"/>
              <a:t>11 Let a woman learn quietly with all submissiveness.”</a:t>
            </a:r>
            <a:r>
              <a:rPr lang="en-US" sz="2400" dirty="0"/>
              <a:t> </a:t>
            </a:r>
            <a:endParaRPr lang="en-US" sz="2400" dirty="0" smtClean="0"/>
          </a:p>
          <a:p>
            <a:r>
              <a:rPr lang="en-US" sz="2400" dirty="0"/>
              <a:t>	</a:t>
            </a:r>
            <a:r>
              <a:rPr lang="en-US" sz="2400" dirty="0" smtClean="0"/>
              <a:t>What </a:t>
            </a:r>
            <a:r>
              <a:rPr lang="en-US" sz="2400" dirty="0"/>
              <a:t>does he mean by this? Is the woman to take a vow of silence when she enters the church door? </a:t>
            </a:r>
            <a:endParaRPr lang="en-US" sz="2400" dirty="0" smtClean="0"/>
          </a:p>
          <a:p>
            <a:r>
              <a:rPr lang="en-US" sz="2400" dirty="0"/>
              <a:t>	</a:t>
            </a:r>
            <a:r>
              <a:rPr lang="en-US" sz="2400" dirty="0" smtClean="0"/>
              <a:t>No</a:t>
            </a:r>
            <a:r>
              <a:rPr lang="en-US" sz="2400" dirty="0"/>
              <a:t>, he’s specifically referring to church office of authority. She is to learn quietly, not to assume the role of teacher in the church. </a:t>
            </a:r>
            <a:endParaRPr lang="en-US" sz="2400" dirty="0" smtClean="0"/>
          </a:p>
          <a:p>
            <a:r>
              <a:rPr lang="en-US" sz="2400" dirty="0"/>
              <a:t>	</a:t>
            </a:r>
            <a:r>
              <a:rPr lang="en-US" sz="2400" dirty="0" smtClean="0"/>
              <a:t>And </a:t>
            </a:r>
            <a:r>
              <a:rPr lang="en-US" sz="2400" dirty="0"/>
              <a:t>she is to be submissive, not assuming the role of authority in the church.  </a:t>
            </a:r>
          </a:p>
        </p:txBody>
      </p:sp>
    </p:spTree>
    <p:extLst>
      <p:ext uri="{BB962C8B-B14F-4D97-AF65-F5344CB8AC3E}">
        <p14:creationId xmlns:p14="http://schemas.microsoft.com/office/powerpoint/2010/main" val="218382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1 Timothy 2:11-12</a:t>
            </a:r>
            <a:endParaRPr lang="en-US" sz="2400" dirty="0"/>
          </a:p>
          <a:p>
            <a:endParaRPr lang="en-US" sz="2400" dirty="0" smtClean="0"/>
          </a:p>
          <a:p>
            <a:r>
              <a:rPr lang="en-US" sz="2400" dirty="0"/>
              <a:t>	</a:t>
            </a:r>
            <a:r>
              <a:rPr lang="en-US" sz="2400" dirty="0" smtClean="0"/>
              <a:t>Is </a:t>
            </a:r>
            <a:r>
              <a:rPr lang="en-US" sz="2400" dirty="0"/>
              <a:t>that a forced interpretation? </a:t>
            </a:r>
            <a:endParaRPr lang="en-US" sz="2400" dirty="0" smtClean="0"/>
          </a:p>
          <a:p>
            <a:r>
              <a:rPr lang="en-US" sz="2400" dirty="0"/>
              <a:t>	</a:t>
            </a:r>
            <a:r>
              <a:rPr lang="en-US" sz="2400" dirty="0" smtClean="0"/>
              <a:t>No</a:t>
            </a:r>
            <a:r>
              <a:rPr lang="en-US" sz="2400" dirty="0"/>
              <a:t>, it’s perfectly compatible with the two statements Paul makes right after this. </a:t>
            </a:r>
            <a:endParaRPr lang="en-US" sz="2400" dirty="0" smtClean="0"/>
          </a:p>
          <a:p>
            <a:r>
              <a:rPr lang="en-US" sz="2400" dirty="0"/>
              <a:t>	</a:t>
            </a:r>
            <a:r>
              <a:rPr lang="en-US" sz="2400" dirty="0" smtClean="0"/>
              <a:t>“</a:t>
            </a:r>
            <a:r>
              <a:rPr lang="en-US" sz="2400" i="1" dirty="0"/>
              <a:t>12 I do not permit a woman to teach or to exercise authority over a man; rather, she is to remain quiet.”</a:t>
            </a:r>
            <a:r>
              <a:rPr lang="en-US" sz="2400" dirty="0"/>
              <a:t> </a:t>
            </a:r>
            <a:endParaRPr lang="en-US" sz="2400" dirty="0" smtClean="0"/>
          </a:p>
          <a:p>
            <a:r>
              <a:rPr lang="en-US" sz="2400" dirty="0"/>
              <a:t>	</a:t>
            </a:r>
            <a:r>
              <a:rPr lang="en-US" sz="2400" dirty="0" smtClean="0"/>
              <a:t>So </a:t>
            </a:r>
            <a:r>
              <a:rPr lang="en-US" sz="2400" dirty="0"/>
              <a:t>there it is, the same two aspects of ministry in the church that are reserved for qualified men only: authoritative teaching and exercising authority. </a:t>
            </a:r>
            <a:endParaRPr lang="en-US" sz="2400" dirty="0" smtClean="0"/>
          </a:p>
          <a:p>
            <a:r>
              <a:rPr lang="en-US" sz="2400" dirty="0"/>
              <a:t>	</a:t>
            </a:r>
            <a:r>
              <a:rPr lang="en-US" sz="2400" dirty="0" smtClean="0"/>
              <a:t>Can </a:t>
            </a:r>
            <a:r>
              <a:rPr lang="en-US" sz="2400" dirty="0"/>
              <a:t>women teach other women and children? No restriction to that. </a:t>
            </a:r>
            <a:endParaRPr lang="en-US" sz="2400" dirty="0" smtClean="0"/>
          </a:p>
          <a:p>
            <a:r>
              <a:rPr lang="en-US" sz="2400" dirty="0"/>
              <a:t>	</a:t>
            </a:r>
            <a:r>
              <a:rPr lang="en-US" sz="2400" dirty="0" smtClean="0"/>
              <a:t>But </a:t>
            </a:r>
            <a:r>
              <a:rPr lang="en-US" sz="2400" dirty="0"/>
              <a:t>women are not to exercise a similar authority over men in the church. </a:t>
            </a:r>
          </a:p>
          <a:p>
            <a:r>
              <a:rPr lang="en-US" sz="2400" dirty="0"/>
              <a:t> </a:t>
            </a:r>
          </a:p>
        </p:txBody>
      </p:sp>
    </p:spTree>
    <p:extLst>
      <p:ext uri="{BB962C8B-B14F-4D97-AF65-F5344CB8AC3E}">
        <p14:creationId xmlns:p14="http://schemas.microsoft.com/office/powerpoint/2010/main" val="139479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1 Timothy 2:11-12</a:t>
            </a:r>
            <a:endParaRPr lang="en-US" sz="2400" dirty="0"/>
          </a:p>
          <a:p>
            <a:endParaRPr lang="en-US" sz="2400" dirty="0" smtClean="0"/>
          </a:p>
          <a:p>
            <a:r>
              <a:rPr lang="en-US" sz="2400" dirty="0"/>
              <a:t>	Our egalitarian friends employ some rather tortuous, interpretive gymnastics to get around this clear statement. </a:t>
            </a:r>
            <a:endParaRPr lang="en-US" sz="2400" dirty="0" smtClean="0"/>
          </a:p>
          <a:p>
            <a:r>
              <a:rPr lang="en-US" sz="2400" dirty="0"/>
              <a:t>	</a:t>
            </a:r>
            <a:r>
              <a:rPr lang="en-US" sz="2400" dirty="0" smtClean="0"/>
              <a:t>The </a:t>
            </a:r>
            <a:r>
              <a:rPr lang="en-US" sz="2400" dirty="0"/>
              <a:t>less honorable will argue that the pastoral epistles themselves were not in fact written by the Apostle Paul but by some later author who borrowed his name. </a:t>
            </a:r>
            <a:endParaRPr lang="en-US" sz="2400" dirty="0" smtClean="0"/>
          </a:p>
          <a:p>
            <a:r>
              <a:rPr lang="en-US" sz="2400" dirty="0"/>
              <a:t>	</a:t>
            </a:r>
            <a:r>
              <a:rPr lang="en-US" sz="2400" dirty="0" smtClean="0"/>
              <a:t>So</a:t>
            </a:r>
            <a:r>
              <a:rPr lang="en-US" sz="2400" dirty="0"/>
              <a:t>, they would say, this has no authoritative weight in the church. </a:t>
            </a:r>
          </a:p>
          <a:p>
            <a:r>
              <a:rPr lang="en-US" sz="2400" dirty="0"/>
              <a:t> </a:t>
            </a:r>
          </a:p>
        </p:txBody>
      </p:sp>
    </p:spTree>
    <p:extLst>
      <p:ext uri="{BB962C8B-B14F-4D97-AF65-F5344CB8AC3E}">
        <p14:creationId xmlns:p14="http://schemas.microsoft.com/office/powerpoint/2010/main" val="249443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1 Timothy 2:11-12</a:t>
            </a:r>
            <a:endParaRPr lang="en-US" sz="2400" dirty="0"/>
          </a:p>
          <a:p>
            <a:endParaRPr lang="en-US" sz="2400" dirty="0" smtClean="0"/>
          </a:p>
          <a:p>
            <a:r>
              <a:rPr lang="en-US" sz="2400" dirty="0"/>
              <a:t>	Others will theorize that there was in Ephesus a rather forceful feminist movement that was making inroads into the church, and for that reason Paul instructed Timothy to call a temporary moratorium on women working in the church. </a:t>
            </a:r>
            <a:endParaRPr lang="en-US" sz="2400" dirty="0" smtClean="0"/>
          </a:p>
          <a:p>
            <a:r>
              <a:rPr lang="en-US" sz="2400" dirty="0"/>
              <a:t>	</a:t>
            </a:r>
            <a:r>
              <a:rPr lang="en-US" sz="2400" dirty="0" smtClean="0"/>
              <a:t>But </a:t>
            </a:r>
            <a:r>
              <a:rPr lang="en-US" sz="2400" dirty="0"/>
              <a:t>an honest look at the situation in Ephesus as we know it from Scripture and from other historical records yields no evidence of any supposed feminist movement. </a:t>
            </a:r>
            <a:endParaRPr lang="en-US" sz="2400" dirty="0" smtClean="0"/>
          </a:p>
          <a:p>
            <a:r>
              <a:rPr lang="en-US" sz="2400" dirty="0"/>
              <a:t>	</a:t>
            </a:r>
            <a:r>
              <a:rPr lang="en-US" sz="2400" dirty="0" smtClean="0"/>
              <a:t>In </a:t>
            </a:r>
            <a:r>
              <a:rPr lang="en-US" sz="2400" dirty="0"/>
              <a:t>fact, Ephesus was much like the other cities of the empire. </a:t>
            </a:r>
            <a:endParaRPr lang="en-US" sz="2400" dirty="0" smtClean="0"/>
          </a:p>
          <a:p>
            <a:r>
              <a:rPr lang="en-US" sz="2400" dirty="0"/>
              <a:t>	</a:t>
            </a:r>
            <a:r>
              <a:rPr lang="en-US" sz="2400" dirty="0" smtClean="0"/>
              <a:t>All </a:t>
            </a:r>
            <a:r>
              <a:rPr lang="en-US" sz="2400" dirty="0"/>
              <a:t>of the city officials and prominent leaders were men. </a:t>
            </a:r>
            <a:endParaRPr lang="en-US" sz="2400" dirty="0" smtClean="0"/>
          </a:p>
          <a:p>
            <a:r>
              <a:rPr lang="en-US" sz="2400" dirty="0"/>
              <a:t>	</a:t>
            </a:r>
            <a:r>
              <a:rPr lang="en-US" sz="2400" dirty="0" smtClean="0"/>
              <a:t>Any </a:t>
            </a:r>
            <a:r>
              <a:rPr lang="en-US" sz="2400" dirty="0"/>
              <a:t>suggested feminist movement seems to have left no trace of its existence, </a:t>
            </a:r>
            <a:r>
              <a:rPr lang="en-US" sz="2400" dirty="0" smtClean="0"/>
              <a:t>most likely because there was no feminist movement in Ephesus. </a:t>
            </a:r>
            <a:endParaRPr lang="en-US" sz="2400" dirty="0"/>
          </a:p>
          <a:p>
            <a:r>
              <a:rPr lang="en-US" sz="2400" dirty="0"/>
              <a:t> </a:t>
            </a:r>
          </a:p>
        </p:txBody>
      </p:sp>
    </p:spTree>
    <p:extLst>
      <p:ext uri="{BB962C8B-B14F-4D97-AF65-F5344CB8AC3E}">
        <p14:creationId xmlns:p14="http://schemas.microsoft.com/office/powerpoint/2010/main" val="254005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1 Timothy 2:11-12</a:t>
            </a:r>
            <a:endParaRPr lang="en-US" sz="2400" dirty="0"/>
          </a:p>
          <a:p>
            <a:endParaRPr lang="en-US" sz="2400" dirty="0" smtClean="0"/>
          </a:p>
          <a:p>
            <a:r>
              <a:rPr lang="en-US" sz="2400" dirty="0"/>
              <a:t>	And still others will say that Paul was forbidding women to teach falsehood, heresy. </a:t>
            </a:r>
            <a:endParaRPr lang="en-US" sz="2400" dirty="0" smtClean="0"/>
          </a:p>
          <a:p>
            <a:r>
              <a:rPr lang="en-US" sz="2400" dirty="0"/>
              <a:t>	</a:t>
            </a:r>
            <a:r>
              <a:rPr lang="en-US" sz="2400" dirty="0" smtClean="0"/>
              <a:t>The </a:t>
            </a:r>
            <a:r>
              <a:rPr lang="en-US" sz="2400" dirty="0"/>
              <a:t>problem is that he doesn’t say that. </a:t>
            </a:r>
            <a:endParaRPr lang="en-US" sz="2400" dirty="0" smtClean="0"/>
          </a:p>
          <a:p>
            <a:r>
              <a:rPr lang="en-US" sz="2400" dirty="0"/>
              <a:t>	</a:t>
            </a:r>
            <a:r>
              <a:rPr lang="en-US" sz="2400" dirty="0" smtClean="0"/>
              <a:t>There </a:t>
            </a:r>
            <a:r>
              <a:rPr lang="en-US" sz="2400" dirty="0"/>
              <a:t>is no reason to suggest it, other than to lessen the impact of what he does clearly say. </a:t>
            </a:r>
            <a:endParaRPr lang="en-US" sz="2400" dirty="0" smtClean="0"/>
          </a:p>
          <a:p>
            <a:r>
              <a:rPr lang="en-US" sz="2400" dirty="0"/>
              <a:t>	</a:t>
            </a:r>
            <a:r>
              <a:rPr lang="en-US" sz="2400" dirty="0" smtClean="0"/>
              <a:t>And </a:t>
            </a:r>
            <a:r>
              <a:rPr lang="en-US" sz="2400" dirty="0"/>
              <a:t>that would not explain why Paul does not </a:t>
            </a:r>
            <a:r>
              <a:rPr lang="en-US" sz="2400" dirty="0" smtClean="0"/>
              <a:t>then similarly </a:t>
            </a:r>
            <a:r>
              <a:rPr lang="en-US" sz="2400" dirty="0"/>
              <a:t>forbid men from teaching falsehood or heresy. That’s not what he’s talking about here.</a:t>
            </a:r>
          </a:p>
          <a:p>
            <a:r>
              <a:rPr lang="en-US" sz="2400" dirty="0"/>
              <a:t>	No, the suggested alternatives all seem to crash and burn on the runway. </a:t>
            </a:r>
          </a:p>
          <a:p>
            <a:r>
              <a:rPr lang="en-US" sz="2400" dirty="0"/>
              <a:t> </a:t>
            </a:r>
          </a:p>
        </p:txBody>
      </p:sp>
    </p:spTree>
    <p:extLst>
      <p:ext uri="{BB962C8B-B14F-4D97-AF65-F5344CB8AC3E}">
        <p14:creationId xmlns:p14="http://schemas.microsoft.com/office/powerpoint/2010/main" val="10317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1 Timothy 2:11-12</a:t>
            </a:r>
            <a:endParaRPr lang="en-US" sz="2400" dirty="0"/>
          </a:p>
          <a:p>
            <a:endParaRPr lang="en-US" sz="2400" dirty="0" smtClean="0"/>
          </a:p>
          <a:p>
            <a:r>
              <a:rPr lang="en-US" sz="2400" dirty="0"/>
              <a:t>	But this is even clearer when you consider the reasons why Paul makes this stipulation. </a:t>
            </a:r>
            <a:endParaRPr lang="en-US" sz="2400" dirty="0" smtClean="0"/>
          </a:p>
          <a:p>
            <a:r>
              <a:rPr lang="en-US" sz="2400" dirty="0"/>
              <a:t>	</a:t>
            </a:r>
            <a:r>
              <a:rPr lang="en-US" sz="2400" dirty="0" smtClean="0"/>
              <a:t>It </a:t>
            </a:r>
            <a:r>
              <a:rPr lang="en-US" sz="2400" dirty="0"/>
              <a:t>has nothing to do with the current cultural or social situation in Ephesus, but instead he harkens all the way back to the beginning, in the first instance to those creation ordinances. </a:t>
            </a:r>
            <a:endParaRPr lang="en-US" sz="2400" dirty="0" smtClean="0"/>
          </a:p>
          <a:p>
            <a:r>
              <a:rPr lang="en-US" sz="2400" dirty="0"/>
              <a:t>	</a:t>
            </a:r>
            <a:r>
              <a:rPr lang="en-US" sz="2400" dirty="0" smtClean="0"/>
              <a:t>“</a:t>
            </a:r>
            <a:r>
              <a:rPr lang="en-US" sz="2400" i="1" dirty="0"/>
              <a:t>13 For Adam was formed first, then Eve….”</a:t>
            </a:r>
            <a:r>
              <a:rPr lang="en-US" sz="2400" dirty="0"/>
              <a:t> </a:t>
            </a:r>
            <a:endParaRPr lang="en-US" sz="2400" dirty="0" smtClean="0"/>
          </a:p>
          <a:p>
            <a:r>
              <a:rPr lang="en-US" sz="2400" dirty="0"/>
              <a:t>	</a:t>
            </a:r>
            <a:r>
              <a:rPr lang="en-US" sz="2400" dirty="0" smtClean="0"/>
              <a:t>So </a:t>
            </a:r>
            <a:r>
              <a:rPr lang="en-US" sz="2400" dirty="0"/>
              <a:t>we’re back to the order of creation and the priority and authority of Adam as the firstborn. </a:t>
            </a:r>
            <a:endParaRPr lang="en-US" sz="2400" dirty="0" smtClean="0"/>
          </a:p>
          <a:p>
            <a:r>
              <a:rPr lang="en-US" sz="2400" dirty="0"/>
              <a:t>	</a:t>
            </a:r>
            <a:r>
              <a:rPr lang="en-US" sz="2400" dirty="0" smtClean="0"/>
              <a:t>This </a:t>
            </a:r>
            <a:r>
              <a:rPr lang="en-US" sz="2400" dirty="0"/>
              <a:t>is truly the nail in the coffin of the egalitarian suggestion that this is just “cultural.” </a:t>
            </a:r>
            <a:endParaRPr lang="en-US" sz="2400" dirty="0" smtClean="0"/>
          </a:p>
          <a:p>
            <a:r>
              <a:rPr lang="en-US" sz="2400" dirty="0"/>
              <a:t>	</a:t>
            </a:r>
            <a:r>
              <a:rPr lang="en-US" sz="2400" dirty="0" smtClean="0"/>
              <a:t>If </a:t>
            </a:r>
            <a:r>
              <a:rPr lang="en-US" sz="2400" dirty="0"/>
              <a:t>Paul had based his command on some changing situation of the day, that would be one thing. But when he invokes the order of creation, the point is clear.</a:t>
            </a:r>
          </a:p>
          <a:p>
            <a:r>
              <a:rPr lang="en-US" sz="2400" dirty="0"/>
              <a:t> </a:t>
            </a:r>
          </a:p>
        </p:txBody>
      </p:sp>
    </p:spTree>
    <p:extLst>
      <p:ext uri="{BB962C8B-B14F-4D97-AF65-F5344CB8AC3E}">
        <p14:creationId xmlns:p14="http://schemas.microsoft.com/office/powerpoint/2010/main" val="78207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1 Timothy 2:11-12</a:t>
            </a:r>
            <a:endParaRPr lang="en-US" sz="2400" dirty="0"/>
          </a:p>
          <a:p>
            <a:endParaRPr lang="en-US" sz="2400" dirty="0" smtClean="0"/>
          </a:p>
          <a:p>
            <a:r>
              <a:rPr lang="en-US" sz="2400" dirty="0"/>
              <a:t>	His other reason draws way back from the third chapter of the Bible. </a:t>
            </a:r>
            <a:endParaRPr lang="en-US" sz="2400" dirty="0" smtClean="0"/>
          </a:p>
          <a:p>
            <a:r>
              <a:rPr lang="en-US" sz="2400" dirty="0"/>
              <a:t>	</a:t>
            </a:r>
            <a:r>
              <a:rPr lang="en-US" sz="2400" dirty="0" smtClean="0"/>
              <a:t>“</a:t>
            </a:r>
            <a:r>
              <a:rPr lang="en-US" sz="2400" i="1" dirty="0"/>
              <a:t>14 and Adam was not deceived, but the woman was deceived and became a transgressor.”</a:t>
            </a:r>
            <a:r>
              <a:rPr lang="en-US" sz="2400" dirty="0"/>
              <a:t> </a:t>
            </a:r>
            <a:endParaRPr lang="en-US" sz="2400" dirty="0" smtClean="0"/>
          </a:p>
          <a:p>
            <a:r>
              <a:rPr lang="en-US" sz="2400" dirty="0"/>
              <a:t>	</a:t>
            </a:r>
            <a:r>
              <a:rPr lang="en-US" sz="2400" dirty="0" smtClean="0"/>
              <a:t>There </a:t>
            </a:r>
            <a:r>
              <a:rPr lang="en-US" sz="2400" dirty="0"/>
              <a:t>are two possible interpretations of this text.</a:t>
            </a:r>
          </a:p>
          <a:p>
            <a:r>
              <a:rPr lang="en-US" sz="2400" dirty="0"/>
              <a:t>	The first is that Eve, women, are more easily deceived than men. </a:t>
            </a:r>
            <a:endParaRPr lang="en-US" sz="2400" dirty="0" smtClean="0"/>
          </a:p>
          <a:p>
            <a:r>
              <a:rPr lang="en-US" sz="2400" dirty="0"/>
              <a:t>	</a:t>
            </a:r>
            <a:r>
              <a:rPr lang="en-US" sz="2400" dirty="0" smtClean="0"/>
              <a:t>Again</a:t>
            </a:r>
            <a:r>
              <a:rPr lang="en-US" sz="2400" dirty="0"/>
              <a:t>, this in no way implies that women are inferior to men. </a:t>
            </a:r>
            <a:endParaRPr lang="en-US" sz="2400" dirty="0" smtClean="0"/>
          </a:p>
          <a:p>
            <a:r>
              <a:rPr lang="en-US" sz="2400" dirty="0"/>
              <a:t>	</a:t>
            </a:r>
            <a:r>
              <a:rPr lang="en-US" sz="2400" dirty="0" smtClean="0"/>
              <a:t>Rather</a:t>
            </a:r>
            <a:r>
              <a:rPr lang="en-US" sz="2400" dirty="0"/>
              <a:t>, women and men are different, with distinct gifts and inclinations. </a:t>
            </a:r>
            <a:endParaRPr lang="en-US" sz="2400" dirty="0" smtClean="0"/>
          </a:p>
          <a:p>
            <a:r>
              <a:rPr lang="en-US" sz="2400" dirty="0"/>
              <a:t>	</a:t>
            </a:r>
            <a:r>
              <a:rPr lang="en-US" sz="2400" dirty="0" smtClean="0"/>
              <a:t>Men </a:t>
            </a:r>
            <a:r>
              <a:rPr lang="en-US" sz="2400" dirty="0"/>
              <a:t>may be more tempted to aggression and schism. </a:t>
            </a:r>
            <a:endParaRPr lang="en-US" sz="2400" dirty="0" smtClean="0"/>
          </a:p>
          <a:p>
            <a:r>
              <a:rPr lang="en-US" sz="2400" dirty="0"/>
              <a:t>	</a:t>
            </a:r>
            <a:r>
              <a:rPr lang="en-US" sz="2400" dirty="0" smtClean="0"/>
              <a:t>Women</a:t>
            </a:r>
            <a:r>
              <a:rPr lang="en-US" sz="2400" dirty="0"/>
              <a:t>, more sensitive to the feelings of others, may be more inclined to doctrinal deception. </a:t>
            </a:r>
          </a:p>
        </p:txBody>
      </p:sp>
    </p:spTree>
    <p:extLst>
      <p:ext uri="{BB962C8B-B14F-4D97-AF65-F5344CB8AC3E}">
        <p14:creationId xmlns:p14="http://schemas.microsoft.com/office/powerpoint/2010/main" val="11971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1 Timothy 2:11-12</a:t>
            </a:r>
            <a:endParaRPr lang="en-US" sz="2400" dirty="0"/>
          </a:p>
          <a:p>
            <a:endParaRPr lang="en-US" sz="2400" dirty="0" smtClean="0"/>
          </a:p>
          <a:p>
            <a:r>
              <a:rPr lang="en-US" sz="2400" dirty="0"/>
              <a:t>	The other understanding would point to what happens when the divine roles of men and women are reversed. KDY states:</a:t>
            </a:r>
          </a:p>
          <a:p>
            <a:r>
              <a:rPr lang="en-US" sz="2400" dirty="0"/>
              <a:t>	</a:t>
            </a:r>
            <a:r>
              <a:rPr lang="en-US" sz="2400" dirty="0" smtClean="0"/>
              <a:t>“Adam </a:t>
            </a:r>
            <a:r>
              <a:rPr lang="en-US" sz="2400" dirty="0"/>
              <a:t>was supposed to be the head, responsible for loving leadership and direction. </a:t>
            </a:r>
            <a:r>
              <a:rPr lang="en-US" sz="2400" dirty="0" smtClean="0"/>
              <a:t>But </a:t>
            </a:r>
            <a:r>
              <a:rPr lang="en-US" sz="2400" dirty="0"/>
              <a:t>he abdicated his role, and Eve’s leadership influenced him for evil. As a result of this role reversal, sin entered into the world. </a:t>
            </a:r>
            <a:r>
              <a:rPr lang="en-US" sz="2400" dirty="0" smtClean="0"/>
              <a:t>On </a:t>
            </a:r>
            <a:r>
              <a:rPr lang="en-US" sz="2400" dirty="0"/>
              <a:t>this understanding, Paul is pointing to the difference between the two guilty persons: Adam sinned openly, but Eve was deceived. </a:t>
            </a:r>
            <a:r>
              <a:rPr lang="en-US" sz="2400" dirty="0" smtClean="0"/>
              <a:t>In </a:t>
            </a:r>
            <a:r>
              <a:rPr lang="en-US" sz="2400" dirty="0"/>
              <a:t>highlighting this difference, Paul may be grounding his argument in God’s design for men and women, which was tragically supplanted in the fall</a:t>
            </a:r>
            <a:r>
              <a:rPr lang="en-US" sz="2400" dirty="0" smtClean="0"/>
              <a:t>.” (85)</a:t>
            </a:r>
            <a:endParaRPr lang="en-US" sz="2400" dirty="0"/>
          </a:p>
          <a:p>
            <a:r>
              <a:rPr lang="en-US" sz="2400" dirty="0"/>
              <a:t> </a:t>
            </a:r>
          </a:p>
        </p:txBody>
      </p:sp>
    </p:spTree>
    <p:extLst>
      <p:ext uri="{BB962C8B-B14F-4D97-AF65-F5344CB8AC3E}">
        <p14:creationId xmlns:p14="http://schemas.microsoft.com/office/powerpoint/2010/main" val="11540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1 Timothy 2:11-12</a:t>
            </a:r>
            <a:endParaRPr lang="en-US" sz="2400" dirty="0"/>
          </a:p>
          <a:p>
            <a:endParaRPr lang="en-US" sz="2400" dirty="0" smtClean="0"/>
          </a:p>
          <a:p>
            <a:r>
              <a:rPr lang="en-US" sz="2400" dirty="0"/>
              <a:t>	And this would mean that Paul’s next statement is not about Mary bearing Jesus the Savior, but that the restoration of these divinely appointed roles and unique abilities in God’s household will lead to restored blessedness. </a:t>
            </a:r>
            <a:endParaRPr lang="en-US" sz="2400" dirty="0" smtClean="0"/>
          </a:p>
          <a:p>
            <a:r>
              <a:rPr lang="en-US" sz="2400" dirty="0"/>
              <a:t>	</a:t>
            </a:r>
            <a:r>
              <a:rPr lang="en-US" sz="2400" dirty="0" smtClean="0"/>
              <a:t>“</a:t>
            </a:r>
            <a:r>
              <a:rPr lang="en-US" sz="2400" dirty="0"/>
              <a:t>Saved” in Scripture can mean more than going to heaven, and can refer to restoration. “</a:t>
            </a:r>
            <a:r>
              <a:rPr lang="en-US" sz="2400" i="1" dirty="0"/>
              <a:t> 15 Yet she will be saved through childbearing —  if they continue in faith and love and holiness, with self-control.”</a:t>
            </a:r>
            <a:endParaRPr lang="en-US" sz="2400" dirty="0"/>
          </a:p>
          <a:p>
            <a:r>
              <a:rPr lang="en-US" sz="2400" dirty="0"/>
              <a:t>	And, lest anyone think that Paul is not referring here to leadership in the church, one need only to turn the page. </a:t>
            </a:r>
          </a:p>
          <a:p>
            <a:r>
              <a:rPr lang="en-US" sz="2400" dirty="0"/>
              <a:t>	</a:t>
            </a:r>
            <a:r>
              <a:rPr lang="en-US" sz="2400" dirty="0" smtClean="0"/>
              <a:t>“</a:t>
            </a:r>
            <a:r>
              <a:rPr lang="en-US" sz="2400" i="1" dirty="0" smtClean="0"/>
              <a:t>3:1 </a:t>
            </a:r>
            <a:r>
              <a:rPr lang="en-US" sz="2400" i="1" dirty="0"/>
              <a:t>The saying is trustworthy: If anyone aspires to the office of overseer, he desires a noble task</a:t>
            </a:r>
            <a:r>
              <a:rPr lang="en-US" sz="2400" i="1" dirty="0" smtClean="0"/>
              <a:t>.”</a:t>
            </a:r>
            <a:endParaRPr lang="en-US" sz="2400" dirty="0"/>
          </a:p>
          <a:p>
            <a:r>
              <a:rPr lang="en-US" sz="2400" dirty="0"/>
              <a:t>	Paul moves immediately to the qualifications of those who would aspire to eldership, to a position of authority in the church. </a:t>
            </a:r>
          </a:p>
          <a:p>
            <a:r>
              <a:rPr lang="en-US" sz="2400" dirty="0"/>
              <a:t> </a:t>
            </a:r>
          </a:p>
        </p:txBody>
      </p:sp>
    </p:spTree>
    <p:extLst>
      <p:ext uri="{BB962C8B-B14F-4D97-AF65-F5344CB8AC3E}">
        <p14:creationId xmlns:p14="http://schemas.microsoft.com/office/powerpoint/2010/main" val="372777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REVIEW</a:t>
            </a:r>
            <a:endParaRPr lang="en-US" sz="2400" dirty="0"/>
          </a:p>
          <a:p>
            <a:r>
              <a:rPr lang="en-US" sz="2400" dirty="0"/>
              <a:t> </a:t>
            </a:r>
          </a:p>
          <a:p>
            <a:r>
              <a:rPr lang="en-US" sz="2400" dirty="0"/>
              <a:t>	We’ve been considering the foundational subject of men and women as created by God, and our key text has been Genesis 1:27:</a:t>
            </a:r>
          </a:p>
          <a:p>
            <a:r>
              <a:rPr lang="en-US" sz="2400" dirty="0"/>
              <a:t> </a:t>
            </a:r>
          </a:p>
          <a:p>
            <a:r>
              <a:rPr lang="en-US" sz="2400" i="1" dirty="0" smtClean="0"/>
              <a:t>	“</a:t>
            </a:r>
            <a:r>
              <a:rPr lang="en-US" sz="2400" i="1" dirty="0"/>
              <a:t>So God created man in his own image,</a:t>
            </a:r>
            <a:br>
              <a:rPr lang="en-US" sz="2400" i="1" dirty="0"/>
            </a:br>
            <a:r>
              <a:rPr lang="en-US" sz="2400" i="1" dirty="0" smtClean="0"/>
              <a:t>	in </a:t>
            </a:r>
            <a:r>
              <a:rPr lang="en-US" sz="2400" i="1" dirty="0"/>
              <a:t>the image of God he created him;</a:t>
            </a:r>
            <a:br>
              <a:rPr lang="en-US" sz="2400" i="1" dirty="0"/>
            </a:br>
            <a:r>
              <a:rPr lang="en-US" sz="2400" i="1" dirty="0" smtClean="0"/>
              <a:t>	male </a:t>
            </a:r>
            <a:r>
              <a:rPr lang="en-US" sz="2400" i="1" dirty="0"/>
              <a:t>and female he created them.”</a:t>
            </a:r>
            <a:endParaRPr lang="en-US" sz="2400" dirty="0"/>
          </a:p>
          <a:p>
            <a:r>
              <a:rPr lang="en-US" sz="2400" dirty="0"/>
              <a:t> </a:t>
            </a:r>
          </a:p>
        </p:txBody>
      </p:sp>
    </p:spTree>
    <p:extLst>
      <p:ext uri="{BB962C8B-B14F-4D97-AF65-F5344CB8AC3E}">
        <p14:creationId xmlns:p14="http://schemas.microsoft.com/office/powerpoint/2010/main" val="351718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b="1" dirty="0" smtClean="0"/>
              <a:t>CONCLUSION</a:t>
            </a:r>
            <a:endParaRPr lang="en-US" sz="2400" dirty="0"/>
          </a:p>
          <a:p>
            <a:endParaRPr lang="en-US" sz="2400" dirty="0" smtClean="0"/>
          </a:p>
          <a:p>
            <a:r>
              <a:rPr lang="en-US" sz="2400" dirty="0"/>
              <a:t>	I do not think that all churches who have women in places of authority over men are wicked and evil. </a:t>
            </a:r>
            <a:endParaRPr lang="en-US" sz="2400" dirty="0" smtClean="0"/>
          </a:p>
          <a:p>
            <a:r>
              <a:rPr lang="en-US" sz="2400" dirty="0"/>
              <a:t>	</a:t>
            </a:r>
            <a:r>
              <a:rPr lang="en-US" sz="2400" dirty="0" smtClean="0"/>
              <a:t>But </a:t>
            </a:r>
            <a:r>
              <a:rPr lang="en-US" sz="2400" dirty="0"/>
              <a:t>I do think they are wrong, biblically, disobeying God’s design, and that they should cease and desist. </a:t>
            </a:r>
            <a:endParaRPr lang="en-US" sz="2400" dirty="0" smtClean="0"/>
          </a:p>
        </p:txBody>
      </p:sp>
    </p:spTree>
    <p:extLst>
      <p:ext uri="{BB962C8B-B14F-4D97-AF65-F5344CB8AC3E}">
        <p14:creationId xmlns:p14="http://schemas.microsoft.com/office/powerpoint/2010/main" val="9252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smtClean="0"/>
              <a:t>CONCLUSION</a:t>
            </a:r>
            <a:endParaRPr lang="en-US" sz="2400" dirty="0"/>
          </a:p>
          <a:p>
            <a:endParaRPr lang="en-US" sz="2400" dirty="0" smtClean="0"/>
          </a:p>
          <a:p>
            <a:r>
              <a:rPr lang="en-US" sz="2400" dirty="0"/>
              <a:t>	</a:t>
            </a:r>
            <a:r>
              <a:rPr lang="en-US" sz="2400" dirty="0" smtClean="0"/>
              <a:t>To </a:t>
            </a:r>
            <a:r>
              <a:rPr lang="en-US" sz="2400" dirty="0"/>
              <a:t>be “reformed” essentially means that we constantly go back to the Word of God, examine our life and practice in light of what God requires, and make all necessary changes. </a:t>
            </a:r>
            <a:endParaRPr lang="en-US" sz="2400" dirty="0" smtClean="0"/>
          </a:p>
          <a:p>
            <a:r>
              <a:rPr lang="en-US" sz="2400" dirty="0"/>
              <a:t>	</a:t>
            </a:r>
            <a:r>
              <a:rPr lang="en-US" sz="2400" dirty="0" smtClean="0"/>
              <a:t>The </a:t>
            </a:r>
            <a:r>
              <a:rPr lang="en-US" sz="2400" dirty="0"/>
              <a:t>church is “formed” by the Word of God. </a:t>
            </a:r>
            <a:endParaRPr lang="en-US" sz="2400" dirty="0" smtClean="0"/>
          </a:p>
          <a:p>
            <a:r>
              <a:rPr lang="en-US" sz="2400" dirty="0"/>
              <a:t>	</a:t>
            </a:r>
            <a:r>
              <a:rPr lang="en-US" sz="2400" dirty="0" smtClean="0"/>
              <a:t>The </a:t>
            </a:r>
            <a:r>
              <a:rPr lang="en-US" sz="2400" dirty="0"/>
              <a:t>church is then “de-formed” by the influence of the </a:t>
            </a:r>
            <a:r>
              <a:rPr lang="en-US" sz="2400" dirty="0" smtClean="0"/>
              <a:t>world (the culture). </a:t>
            </a:r>
          </a:p>
          <a:p>
            <a:r>
              <a:rPr lang="en-US" sz="2400" dirty="0"/>
              <a:t>	</a:t>
            </a:r>
            <a:r>
              <a:rPr lang="en-US" sz="2400" dirty="0" smtClean="0"/>
              <a:t>And </a:t>
            </a:r>
            <a:r>
              <a:rPr lang="en-US" sz="2400" dirty="0"/>
              <a:t>so the church must be continually “re-formed” by the Word of God. </a:t>
            </a:r>
            <a:endParaRPr lang="en-US" sz="2400" dirty="0" smtClean="0"/>
          </a:p>
          <a:p>
            <a:r>
              <a:rPr lang="en-US" sz="2400" dirty="0"/>
              <a:t>	</a:t>
            </a:r>
            <a:r>
              <a:rPr lang="en-US" sz="2400" dirty="0" smtClean="0"/>
              <a:t>One </a:t>
            </a:r>
            <a:r>
              <a:rPr lang="en-US" sz="2400" dirty="0"/>
              <a:t>of the watchwords coming out of the Protestant Reformation of the sixteenth century was “</a:t>
            </a:r>
            <a:r>
              <a:rPr lang="x-none" sz="2400" i="1" dirty="0"/>
              <a:t>ecclesia reformata, semper reformanda”</a:t>
            </a:r>
            <a:r>
              <a:rPr lang="x-none" sz="2400" dirty="0"/>
              <a:t> (“the church reformed, always reforming”). </a:t>
            </a:r>
            <a:endParaRPr lang="en-US" sz="2400" dirty="0" smtClean="0"/>
          </a:p>
          <a:p>
            <a:r>
              <a:rPr lang="en-US" sz="2400" dirty="0"/>
              <a:t>	</a:t>
            </a:r>
            <a:r>
              <a:rPr lang="x-none" sz="2400" dirty="0" smtClean="0"/>
              <a:t>But </a:t>
            </a:r>
            <a:r>
              <a:rPr lang="x-none" sz="2400" dirty="0"/>
              <a:t>the next part is often omitted: “according to the Word of God.” </a:t>
            </a:r>
            <a:endParaRPr lang="en-US" sz="2400" dirty="0"/>
          </a:p>
          <a:p>
            <a:r>
              <a:rPr lang="en-US" sz="2400" dirty="0"/>
              <a:t> </a:t>
            </a:r>
          </a:p>
        </p:txBody>
      </p:sp>
    </p:spTree>
    <p:extLst>
      <p:ext uri="{BB962C8B-B14F-4D97-AF65-F5344CB8AC3E}">
        <p14:creationId xmlns:p14="http://schemas.microsoft.com/office/powerpoint/2010/main" val="192811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smtClean="0"/>
              <a:t>CONCLUSION</a:t>
            </a:r>
            <a:endParaRPr lang="en-US" sz="2400" dirty="0"/>
          </a:p>
          <a:p>
            <a:endParaRPr lang="en-US" sz="2400" dirty="0" smtClean="0"/>
          </a:p>
          <a:p>
            <a:r>
              <a:rPr lang="en-US" sz="2400" dirty="0"/>
              <a:t>	So what would I say to a young woman who believes that God is calling her to become a </a:t>
            </a:r>
            <a:r>
              <a:rPr lang="en-US" sz="2400" dirty="0" smtClean="0"/>
              <a:t>pastor of a church? </a:t>
            </a:r>
          </a:p>
          <a:p>
            <a:r>
              <a:rPr lang="en-US" sz="2400" dirty="0"/>
              <a:t>	</a:t>
            </a:r>
            <a:r>
              <a:rPr lang="en-US" sz="2400" dirty="0" smtClean="0"/>
              <a:t>I </a:t>
            </a:r>
            <a:r>
              <a:rPr lang="en-US" sz="2400" dirty="0"/>
              <a:t>would remind her that we must always test our calling not only </a:t>
            </a:r>
            <a:r>
              <a:rPr lang="en-US" sz="2400" dirty="0" smtClean="0"/>
              <a:t>by </a:t>
            </a:r>
            <a:r>
              <a:rPr lang="en-US" sz="2400" dirty="0"/>
              <a:t>our desires and </a:t>
            </a:r>
            <a:r>
              <a:rPr lang="en-US" sz="2400" dirty="0" smtClean="0"/>
              <a:t>feelings, </a:t>
            </a:r>
            <a:r>
              <a:rPr lang="en-US" sz="2400" dirty="0"/>
              <a:t>nor </a:t>
            </a:r>
            <a:r>
              <a:rPr lang="en-US" sz="2400" dirty="0" smtClean="0"/>
              <a:t>only according to </a:t>
            </a:r>
            <a:r>
              <a:rPr lang="en-US" sz="2400" dirty="0"/>
              <a:t>the strength of our particular gifts and abilities, nor even </a:t>
            </a:r>
            <a:r>
              <a:rPr lang="en-US" sz="2400" dirty="0" smtClean="0"/>
              <a:t>by </a:t>
            </a:r>
            <a:r>
              <a:rPr lang="en-US" sz="2400" dirty="0"/>
              <a:t>the affirmation of our friends </a:t>
            </a:r>
            <a:r>
              <a:rPr lang="en-US" sz="2400" dirty="0" smtClean="0"/>
              <a:t>or on </a:t>
            </a:r>
            <a:r>
              <a:rPr lang="en-US" sz="2400" dirty="0"/>
              <a:t>the word of some church. </a:t>
            </a:r>
            <a:endParaRPr lang="en-US" sz="2400" dirty="0" smtClean="0"/>
          </a:p>
          <a:p>
            <a:r>
              <a:rPr lang="en-US" sz="2400" dirty="0"/>
              <a:t>	</a:t>
            </a:r>
            <a:r>
              <a:rPr lang="en-US" sz="2400" dirty="0" smtClean="0"/>
              <a:t>All </a:t>
            </a:r>
            <a:r>
              <a:rPr lang="en-US" sz="2400" dirty="0"/>
              <a:t>of us must submit our feelings, desires, and sense of call to God’s Word. </a:t>
            </a:r>
          </a:p>
          <a:p>
            <a:r>
              <a:rPr lang="en-US" sz="2400" dirty="0" smtClean="0"/>
              <a:t>	And I would tell her plainly that she is mistaken. </a:t>
            </a:r>
          </a:p>
        </p:txBody>
      </p:sp>
    </p:spTree>
    <p:extLst>
      <p:ext uri="{BB962C8B-B14F-4D97-AF65-F5344CB8AC3E}">
        <p14:creationId xmlns:p14="http://schemas.microsoft.com/office/powerpoint/2010/main" val="67054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smtClean="0"/>
              <a:t>CONCLUSION</a:t>
            </a:r>
            <a:endParaRPr lang="en-US" sz="2400" dirty="0"/>
          </a:p>
          <a:p>
            <a:endParaRPr lang="en-US" sz="2400" dirty="0" smtClean="0"/>
          </a:p>
          <a:p>
            <a:r>
              <a:rPr lang="en-US" sz="2400" dirty="0"/>
              <a:t>	There are many capable women who exercise wonderful </a:t>
            </a:r>
            <a:r>
              <a:rPr lang="en-US" sz="2400" dirty="0" smtClean="0"/>
              <a:t>ministries </a:t>
            </a:r>
            <a:r>
              <a:rPr lang="en-US" sz="2400" dirty="0"/>
              <a:t>in their local church and even on a wider </a:t>
            </a:r>
            <a:r>
              <a:rPr lang="en-US" sz="2400" dirty="0" smtClean="0"/>
              <a:t>platform, </a:t>
            </a:r>
            <a:r>
              <a:rPr lang="en-US" sz="2400" dirty="0"/>
              <a:t>teaching children and teaching other women. </a:t>
            </a:r>
            <a:endParaRPr lang="en-US" sz="2400" dirty="0" smtClean="0"/>
          </a:p>
          <a:p>
            <a:r>
              <a:rPr lang="en-US" sz="2400" dirty="0"/>
              <a:t>	</a:t>
            </a:r>
            <a:r>
              <a:rPr lang="en-US" sz="2400" dirty="0" smtClean="0"/>
              <a:t>I </a:t>
            </a:r>
            <a:r>
              <a:rPr lang="en-US" sz="2400" dirty="0"/>
              <a:t>think of godly women like Kay Arthur, Nancy Guthrie, Susan Hunt, Jen Wilken, all very sought after teachers by other women, all committed to the complementarian position, all exercising their gifts to the great benefit of the church. </a:t>
            </a:r>
            <a:endParaRPr lang="en-US" sz="2400" dirty="0" smtClean="0"/>
          </a:p>
          <a:p>
            <a:r>
              <a:rPr lang="en-US" sz="2400" dirty="0"/>
              <a:t>	</a:t>
            </a:r>
            <a:r>
              <a:rPr lang="en-US" sz="2400" dirty="0" smtClean="0"/>
              <a:t>And </a:t>
            </a:r>
            <a:r>
              <a:rPr lang="en-US" sz="2400" dirty="0"/>
              <a:t>there are many gifted women biblical counselors who mainly counsel other women. </a:t>
            </a:r>
            <a:endParaRPr lang="en-US" sz="2400" dirty="0" smtClean="0"/>
          </a:p>
          <a:p>
            <a:r>
              <a:rPr lang="en-US" sz="2400" dirty="0"/>
              <a:t>	</a:t>
            </a:r>
            <a:r>
              <a:rPr lang="en-US" sz="2400" dirty="0" smtClean="0"/>
              <a:t>As </a:t>
            </a:r>
            <a:r>
              <a:rPr lang="en-US" sz="2400" dirty="0"/>
              <a:t>a biblical counselor myself, I do not counsel women alone, not without some third party present all the time, for obvious reasons. </a:t>
            </a:r>
            <a:endParaRPr lang="en-US" sz="2400" dirty="0" smtClean="0"/>
          </a:p>
          <a:p>
            <a:r>
              <a:rPr lang="en-US" sz="2400" dirty="0"/>
              <a:t>	</a:t>
            </a:r>
            <a:r>
              <a:rPr lang="en-US" sz="2400" dirty="0" smtClean="0"/>
              <a:t>But </a:t>
            </a:r>
            <a:r>
              <a:rPr lang="en-US" sz="2400" dirty="0"/>
              <a:t>many women counselors would be more suited to counsel other women. </a:t>
            </a:r>
            <a:endParaRPr lang="en-US" sz="2400" dirty="0" smtClean="0"/>
          </a:p>
        </p:txBody>
      </p:sp>
    </p:spTree>
    <p:extLst>
      <p:ext uri="{BB962C8B-B14F-4D97-AF65-F5344CB8AC3E}">
        <p14:creationId xmlns:p14="http://schemas.microsoft.com/office/powerpoint/2010/main" val="37802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smtClean="0"/>
              <a:t>CONCLUSION</a:t>
            </a:r>
            <a:endParaRPr lang="en-US" sz="2400" dirty="0"/>
          </a:p>
          <a:p>
            <a:r>
              <a:rPr lang="en-US" sz="2400" dirty="0" smtClean="0"/>
              <a:t>. </a:t>
            </a:r>
          </a:p>
          <a:p>
            <a:r>
              <a:rPr lang="en-US" sz="2400" dirty="0"/>
              <a:t>	</a:t>
            </a:r>
            <a:r>
              <a:rPr lang="en-US" sz="2400" dirty="0" smtClean="0"/>
              <a:t>All believers are to be engaged in “ministry” (small “m”). As we have seen, pastors and teachers are “to equip the saints for the work of ministry. “ </a:t>
            </a:r>
          </a:p>
          <a:p>
            <a:r>
              <a:rPr lang="en-US" sz="2400" dirty="0"/>
              <a:t>	</a:t>
            </a:r>
            <a:r>
              <a:rPr lang="en-US" sz="2400" dirty="0" smtClean="0"/>
              <a:t>Then and only then will the body of Christ be  built up “</a:t>
            </a:r>
            <a:r>
              <a:rPr lang="en-US" sz="2400" i="1" baseline="30000" dirty="0" smtClean="0"/>
              <a:t>13</a:t>
            </a:r>
            <a:r>
              <a:rPr lang="en-US" sz="2400" i="1" dirty="0" smtClean="0"/>
              <a:t> </a:t>
            </a:r>
            <a:r>
              <a:rPr lang="en-US" sz="2400" i="1" dirty="0"/>
              <a:t>until we all attain to the unity of the faith and of the knowledge of the Son of God, to mature manhood, to the measure of the stature of the fullness of Christ, </a:t>
            </a:r>
            <a:r>
              <a:rPr lang="en-US" sz="2400" i="1" baseline="30000" dirty="0"/>
              <a:t>14</a:t>
            </a:r>
            <a:r>
              <a:rPr lang="en-US" sz="2400" i="1" dirty="0"/>
              <a:t> so that we may no longer be children, tossed to and fro by the waves and carried about by every wind of doctrine, by human cunning, by craftiness in deceitful schemes. </a:t>
            </a:r>
            <a:r>
              <a:rPr lang="en-US" sz="2400" i="1" baseline="30000" dirty="0"/>
              <a:t>15</a:t>
            </a:r>
            <a:r>
              <a:rPr lang="en-US" sz="2400" i="1" dirty="0"/>
              <a:t> Rather, speaking the truth in love, we are to grow up in every way into him who is the head, into Christ, </a:t>
            </a:r>
            <a:r>
              <a:rPr lang="en-US" sz="2400" i="1" baseline="30000" dirty="0"/>
              <a:t>16</a:t>
            </a:r>
            <a:r>
              <a:rPr lang="en-US" sz="2400" i="1" dirty="0"/>
              <a:t> from whom the whole body, joined and held together by every joint with which it is equipped, when each part is working properly, makes the body grow so that it builds itself up in love.”</a:t>
            </a:r>
            <a:endParaRPr lang="en-US" sz="2400" dirty="0"/>
          </a:p>
          <a:p>
            <a:r>
              <a:rPr lang="en-US" sz="2400" dirty="0" smtClean="0"/>
              <a:t>	May our God hasten that day!</a:t>
            </a:r>
            <a:r>
              <a:rPr lang="en-US" sz="2400" dirty="0"/>
              <a:t> </a:t>
            </a:r>
          </a:p>
        </p:txBody>
      </p:sp>
    </p:spTree>
    <p:extLst>
      <p:ext uri="{BB962C8B-B14F-4D97-AF65-F5344CB8AC3E}">
        <p14:creationId xmlns:p14="http://schemas.microsoft.com/office/powerpoint/2010/main" val="330278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078313"/>
          </a:xfrm>
          <a:prstGeom prst="rect">
            <a:avLst/>
          </a:prstGeom>
          <a:noFill/>
        </p:spPr>
        <p:txBody>
          <a:bodyPr wrap="square" rtlCol="0">
            <a:spAutoFit/>
          </a:bodyPr>
          <a:lstStyle/>
          <a:p>
            <a:r>
              <a:rPr lang="en-US" sz="3600" dirty="0" smtClean="0"/>
              <a:t>“MALE AND FEMALE HE CREATED THEM”</a:t>
            </a:r>
          </a:p>
          <a:p>
            <a:endParaRPr lang="en-US" sz="3600" dirty="0"/>
          </a:p>
          <a:p>
            <a:r>
              <a:rPr lang="en-US" sz="3600" dirty="0" smtClean="0"/>
              <a:t>	June 7:  “God’s Design for Men and Women”</a:t>
            </a:r>
          </a:p>
          <a:p>
            <a:r>
              <a:rPr lang="en-US" sz="3600" dirty="0"/>
              <a:t>	</a:t>
            </a:r>
            <a:endParaRPr lang="en-US" sz="3600" dirty="0" smtClean="0"/>
          </a:p>
          <a:p>
            <a:r>
              <a:rPr lang="en-US" sz="3600" dirty="0"/>
              <a:t>	</a:t>
            </a:r>
            <a:r>
              <a:rPr lang="en-US" sz="3600" dirty="0" smtClean="0"/>
              <a:t>June 14: “Male and Female in Marriage”</a:t>
            </a:r>
          </a:p>
          <a:p>
            <a:endParaRPr lang="en-US" sz="3600" dirty="0"/>
          </a:p>
          <a:p>
            <a:r>
              <a:rPr lang="en-US" sz="3600" dirty="0" smtClean="0"/>
              <a:t>	June 28: Male and Female in the Church”</a:t>
            </a:r>
          </a:p>
          <a:p>
            <a:endParaRPr lang="en-US" sz="3600" dirty="0"/>
          </a:p>
          <a:p>
            <a:r>
              <a:rPr lang="en-US" sz="3600" dirty="0" smtClean="0"/>
              <a:t>Past seminars may be accessed at www.hosperspca.org</a:t>
            </a:r>
            <a:endParaRPr lang="en-US" sz="3600" dirty="0"/>
          </a:p>
        </p:txBody>
      </p:sp>
    </p:spTree>
    <p:extLst>
      <p:ext uri="{BB962C8B-B14F-4D97-AF65-F5344CB8AC3E}">
        <p14:creationId xmlns:p14="http://schemas.microsoft.com/office/powerpoint/2010/main" val="458309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98329</TotalTime>
  <Words>309</Words>
  <Application>Microsoft Office PowerPoint</Application>
  <PresentationFormat>Widescreen</PresentationFormat>
  <Paragraphs>603</Paragraphs>
  <Slides>95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95</vt:i4>
      </vt:variant>
    </vt:vector>
  </HeadingPairs>
  <TitlesOfParts>
    <vt:vector size="99" baseType="lpstr">
      <vt:lpstr>Arial</vt:lpstr>
      <vt:lpstr>Calibri</vt:lpstr>
      <vt:lpstr>Calibri Light</vt:lpstr>
      <vt:lpstr>Celestial</vt:lpstr>
      <vt:lpstr>PowerPoint Presentation</vt:lpstr>
      <vt:lpstr>“Male and Female He Created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Janssen</dc:creator>
  <cp:lastModifiedBy>Brian Janssen</cp:lastModifiedBy>
  <cp:revision>277</cp:revision>
  <dcterms:created xsi:type="dcterms:W3CDTF">2018-08-21T20:59:56Z</dcterms:created>
  <dcterms:modified xsi:type="dcterms:W3CDTF">2022-06-29T14:29:42Z</dcterms:modified>
</cp:coreProperties>
</file>